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  <p:sldMasterId id="2147483674" r:id="rId6"/>
    <p:sldMasterId id="214748368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</p:sldIdLst>
  <p:sldSz cy="5143500" cx="8953500"/>
  <p:notesSz cx="5143500" cy="8953500"/>
  <p:embeddedFontLst>
    <p:embeddedFont>
      <p:font typeface="Noto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7" roundtripDataSignature="AMtx7mj8iG5PS2F0CxubuDi5U4dnKKQP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96B70B-3F7A-42EF-80B0-B3E1B9B0832C}">
  <a:tblStyle styleId="{A996B70B-3F7A-42EF-80B0-B3E1B9B0832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20" Type="http://schemas.openxmlformats.org/officeDocument/2006/relationships/slide" Target="slides/slide1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22" Type="http://schemas.openxmlformats.org/officeDocument/2006/relationships/slide" Target="slides/slide14.xml"/><Relationship Id="rId44" Type="http://schemas.openxmlformats.org/officeDocument/2006/relationships/font" Target="fonts/NotoSans-bold.fntdata"/><Relationship Id="rId21" Type="http://schemas.openxmlformats.org/officeDocument/2006/relationships/slide" Target="slides/slide13.xml"/><Relationship Id="rId43" Type="http://schemas.openxmlformats.org/officeDocument/2006/relationships/font" Target="fonts/NotoSans-regular.fntdata"/><Relationship Id="rId24" Type="http://schemas.openxmlformats.org/officeDocument/2006/relationships/slide" Target="slides/slide16.xml"/><Relationship Id="rId46" Type="http://schemas.openxmlformats.org/officeDocument/2006/relationships/font" Target="fonts/NotoSans-boldItalic.fntdata"/><Relationship Id="rId23" Type="http://schemas.openxmlformats.org/officeDocument/2006/relationships/slide" Target="slides/slide15.xml"/><Relationship Id="rId45" Type="http://schemas.openxmlformats.org/officeDocument/2006/relationships/font" Target="fonts/NotoSans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47" Type="http://customschemas.google.com/relationships/presentationmetadata" Target="meta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slide" Target="slides/slide29.xml"/><Relationship Id="rId14" Type="http://schemas.openxmlformats.org/officeDocument/2006/relationships/slide" Target="slides/slide6.xml"/><Relationship Id="rId36" Type="http://schemas.openxmlformats.org/officeDocument/2006/relationships/slide" Target="slides/slide28.xml"/><Relationship Id="rId17" Type="http://schemas.openxmlformats.org/officeDocument/2006/relationships/slide" Target="slides/slide9.xml"/><Relationship Id="rId39" Type="http://schemas.openxmlformats.org/officeDocument/2006/relationships/slide" Target="slides/slide31.xml"/><Relationship Id="rId16" Type="http://schemas.openxmlformats.org/officeDocument/2006/relationships/slide" Target="slides/slide8.xml"/><Relationship Id="rId38" Type="http://schemas.openxmlformats.org/officeDocument/2006/relationships/slide" Target="slides/slide30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Noto Sans"/>
                <a:ea typeface="Noto Sans"/>
                <a:cs typeface="Noto Sans"/>
                <a:sym typeface="Noto Sans"/>
              </a:rPr>
              <a:t>‹#›</a:t>
            </a:fld>
            <a:endParaRPr b="0" i="0" sz="1400" u="none" cap="none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:notes"/>
          <p:cNvSpPr/>
          <p:nvPr>
            <p:ph idx="2" type="sldImg"/>
          </p:nvPr>
        </p:nvSpPr>
        <p:spPr>
          <a:xfrm>
            <a:off x="-349200" y="671400"/>
            <a:ext cx="5841720" cy="3357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174600" y="4253040"/>
            <a:ext cx="4793760" cy="402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2" name="Google Shape;232;p1:notes"/>
          <p:cNvSpPr/>
          <p:nvPr/>
        </p:nvSpPr>
        <p:spPr>
          <a:xfrm>
            <a:off x="2913120" y="8504280"/>
            <a:ext cx="2228400" cy="4474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5f3caed412_5_282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4" name="Google Shape;544;g25f3caed412_5_282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5" name="Google Shape;545;g25f3caed412_5_282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5f3caed412_5_418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5" name="Google Shape;575;g25f3caed412_5_418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6" name="Google Shape;576;g25f3caed412_5_418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5f3caed412_5_448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5" name="Google Shape;605;g25f3caed412_5_448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06" name="Google Shape;606;g25f3caed412_5_448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5f3caed412_5_475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8" name="Google Shape;638;g25f3caed412_5_475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39" name="Google Shape;639;g25f3caed412_5_475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5f3caed412_5_310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9" name="Google Shape;669;g25f3caed412_5_310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70" name="Google Shape;670;g25f3caed412_5_310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5f3caed412_5_741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1" name="Google Shape;701;g25f3caed412_5_741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02" name="Google Shape;702;g25f3caed412_5_741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5f3caed412_5_780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2" name="Google Shape;732;g25f3caed412_5_780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33" name="Google Shape;733;g25f3caed412_5_780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5f3caed412_5_820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4" name="Google Shape;764;g25f3caed412_5_820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65" name="Google Shape;765;g25f3caed412_5_820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5f3caed412_5_864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5" name="Google Shape;795;g25f3caed412_5_864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96" name="Google Shape;796;g25f3caed412_5_864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5f3caed412_5_984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5" name="Google Shape;825;g25f3caed412_5_984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6" name="Google Shape;826;g25f3caed412_5_984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:notes"/>
          <p:cNvSpPr/>
          <p:nvPr>
            <p:ph idx="2" type="sldImg"/>
          </p:nvPr>
        </p:nvSpPr>
        <p:spPr>
          <a:xfrm>
            <a:off x="-349200" y="671400"/>
            <a:ext cx="5841720" cy="3357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p2:notes"/>
          <p:cNvSpPr txBox="1"/>
          <p:nvPr>
            <p:ph idx="1" type="body"/>
          </p:nvPr>
        </p:nvSpPr>
        <p:spPr>
          <a:xfrm>
            <a:off x="514440" y="4253040"/>
            <a:ext cx="4114440" cy="402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5" name="Google Shape;245;p2:notes"/>
          <p:cNvSpPr/>
          <p:nvPr/>
        </p:nvSpPr>
        <p:spPr>
          <a:xfrm>
            <a:off x="2913120" y="8504280"/>
            <a:ext cx="2228400" cy="4474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5f3caed412_5_1011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7" name="Google Shape;857;g25f3caed412_5_1011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58" name="Google Shape;858;g25f3caed412_5_1011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5f3caed412_5_1038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8" name="Google Shape;888;g25f3caed412_5_1038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89" name="Google Shape;889;g25f3caed412_5_1038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5f3caed412_5_1080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9" name="Google Shape;919;g25f3caed412_5_1080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20" name="Google Shape;920;g25f3caed412_5_1080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5f3caed412_5_682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9" name="Google Shape;949;g25f3caed412_5_682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50" name="Google Shape;950;g25f3caed412_5_682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5f3caed412_5_1124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9" name="Google Shape;979;g25f3caed412_5_1124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80" name="Google Shape;980;g25f3caed412_5_1124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5f3caed412_5_1153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9" name="Google Shape;1009;g25f3caed412_5_1153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10" name="Google Shape;1010;g25f3caed412_5_1153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5f3caed412_5_1182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0" name="Google Shape;1040;g25f3caed412_5_1182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41" name="Google Shape;1041;g25f3caed412_5_1182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5f3caed412_5_1211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1" name="Google Shape;1071;g25f3caed412_5_1211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72" name="Google Shape;1072;g25f3caed412_5_1211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5f3caed412_5_1246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1" name="Google Shape;1101;g25f3caed412_5_1246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02" name="Google Shape;1102;g25f3caed412_5_1246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5f3caed412_5_1340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1" name="Google Shape;1131;g25f3caed412_5_1340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32" name="Google Shape;1132;g25f3caed412_5_1340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f3caed412_0_0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7" name="Google Shape;287;g25f3caed412_0_0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8" name="Google Shape;288;g25f3caed412_0_0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5f3caed412_5_1274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1" name="Google Shape;1161;g25f3caed412_5_1274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62" name="Google Shape;1162;g25f3caed412_5_1274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5f3caed412_5_1377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3" name="Google Shape;1193;g25f3caed412_5_1377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94" name="Google Shape;1194;g25f3caed412_5_1377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0:notes"/>
          <p:cNvSpPr/>
          <p:nvPr>
            <p:ph idx="2" type="sldImg"/>
          </p:nvPr>
        </p:nvSpPr>
        <p:spPr>
          <a:xfrm>
            <a:off x="-349200" y="671400"/>
            <a:ext cx="5841720" cy="3357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5" name="Google Shape;1225;p10:notes"/>
          <p:cNvSpPr txBox="1"/>
          <p:nvPr>
            <p:ph idx="1" type="body"/>
          </p:nvPr>
        </p:nvSpPr>
        <p:spPr>
          <a:xfrm>
            <a:off x="514440" y="4253040"/>
            <a:ext cx="4114440" cy="402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26" name="Google Shape;1226;p10:notes"/>
          <p:cNvSpPr/>
          <p:nvPr/>
        </p:nvSpPr>
        <p:spPr>
          <a:xfrm>
            <a:off x="2913120" y="8504280"/>
            <a:ext cx="2228400" cy="4474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25f3caed412_5_1419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3" name="Google Shape;1293;g25f3caed412_5_1419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94" name="Google Shape;1294;g25f3caed412_5_1419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/>
          <p:nvPr>
            <p:ph idx="2" type="sldImg"/>
          </p:nvPr>
        </p:nvSpPr>
        <p:spPr>
          <a:xfrm>
            <a:off x="-349200" y="671400"/>
            <a:ext cx="5841720" cy="3357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p4:notes"/>
          <p:cNvSpPr txBox="1"/>
          <p:nvPr>
            <p:ph idx="1" type="body"/>
          </p:nvPr>
        </p:nvSpPr>
        <p:spPr>
          <a:xfrm>
            <a:off x="514440" y="4253040"/>
            <a:ext cx="4114440" cy="402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47" name="Google Shape;347;p4:notes"/>
          <p:cNvSpPr/>
          <p:nvPr/>
        </p:nvSpPr>
        <p:spPr>
          <a:xfrm>
            <a:off x="2913120" y="8504280"/>
            <a:ext cx="2228400" cy="4474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f3caed412_5_91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2" name="Google Shape;382;g25f3caed412_5_91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3" name="Google Shape;383;g25f3caed412_5_91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f3caed412_5_123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Google Shape;417;g25f3caed412_5_123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18" name="Google Shape;418;g25f3caed412_5_123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5f3caed412_5_155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0" name="Google Shape;450;g25f3caed412_5_155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1" name="Google Shape;451;g25f3caed412_5_155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5f3caed412_5_187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2" name="Google Shape;482;g25f3caed412_5_187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83" name="Google Shape;483;g25f3caed412_5_187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5f3caed412_5_254:notes"/>
          <p:cNvSpPr/>
          <p:nvPr>
            <p:ph idx="2" type="sldImg"/>
          </p:nvPr>
        </p:nvSpPr>
        <p:spPr>
          <a:xfrm>
            <a:off x="-349200" y="671400"/>
            <a:ext cx="5841600" cy="33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3" name="Google Shape;513;g25f3caed412_5_254:notes"/>
          <p:cNvSpPr txBox="1"/>
          <p:nvPr>
            <p:ph idx="1" type="body"/>
          </p:nvPr>
        </p:nvSpPr>
        <p:spPr>
          <a:xfrm>
            <a:off x="514440" y="4253040"/>
            <a:ext cx="4114500" cy="4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4" name="Google Shape;514;g25f3caed412_5_254:notes"/>
          <p:cNvSpPr/>
          <p:nvPr/>
        </p:nvSpPr>
        <p:spPr>
          <a:xfrm>
            <a:off x="2913120" y="8504280"/>
            <a:ext cx="222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" type="subTitle"/>
          </p:nvPr>
        </p:nvSpPr>
        <p:spPr>
          <a:xfrm>
            <a:off x="447480" y="1203480"/>
            <a:ext cx="80575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0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0"/>
          <p:cNvSpPr txBox="1"/>
          <p:nvPr>
            <p:ph idx="1" type="body"/>
          </p:nvPr>
        </p:nvSpPr>
        <p:spPr>
          <a:xfrm>
            <a:off x="447480" y="1203480"/>
            <a:ext cx="80575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0"/>
          <p:cNvSpPr txBox="1"/>
          <p:nvPr>
            <p:ph idx="2" type="body"/>
          </p:nvPr>
        </p:nvSpPr>
        <p:spPr>
          <a:xfrm>
            <a:off x="447480" y="2761920"/>
            <a:ext cx="80575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1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1"/>
          <p:cNvSpPr txBox="1"/>
          <p:nvPr>
            <p:ph idx="1" type="body"/>
          </p:nvPr>
        </p:nvSpPr>
        <p:spPr>
          <a:xfrm>
            <a:off x="44748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1"/>
          <p:cNvSpPr txBox="1"/>
          <p:nvPr>
            <p:ph idx="2" type="body"/>
          </p:nvPr>
        </p:nvSpPr>
        <p:spPr>
          <a:xfrm>
            <a:off x="457632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1"/>
          <p:cNvSpPr txBox="1"/>
          <p:nvPr>
            <p:ph idx="3" type="body"/>
          </p:nvPr>
        </p:nvSpPr>
        <p:spPr>
          <a:xfrm>
            <a:off x="447480" y="276192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1"/>
          <p:cNvSpPr txBox="1"/>
          <p:nvPr>
            <p:ph idx="4" type="body"/>
          </p:nvPr>
        </p:nvSpPr>
        <p:spPr>
          <a:xfrm>
            <a:off x="4576320" y="276192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2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2"/>
          <p:cNvSpPr txBox="1"/>
          <p:nvPr>
            <p:ph idx="1" type="body"/>
          </p:nvPr>
        </p:nvSpPr>
        <p:spPr>
          <a:xfrm>
            <a:off x="447480" y="120348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2"/>
          <p:cNvSpPr txBox="1"/>
          <p:nvPr>
            <p:ph idx="2" type="body"/>
          </p:nvPr>
        </p:nvSpPr>
        <p:spPr>
          <a:xfrm>
            <a:off x="3171600" y="120348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2"/>
          <p:cNvSpPr txBox="1"/>
          <p:nvPr>
            <p:ph idx="3" type="body"/>
          </p:nvPr>
        </p:nvSpPr>
        <p:spPr>
          <a:xfrm>
            <a:off x="5896080" y="120348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2"/>
          <p:cNvSpPr txBox="1"/>
          <p:nvPr>
            <p:ph idx="4" type="body"/>
          </p:nvPr>
        </p:nvSpPr>
        <p:spPr>
          <a:xfrm>
            <a:off x="447480" y="276192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2"/>
          <p:cNvSpPr txBox="1"/>
          <p:nvPr>
            <p:ph idx="5" type="body"/>
          </p:nvPr>
        </p:nvSpPr>
        <p:spPr>
          <a:xfrm>
            <a:off x="3171600" y="276192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2"/>
          <p:cNvSpPr txBox="1"/>
          <p:nvPr>
            <p:ph idx="6" type="body"/>
          </p:nvPr>
        </p:nvSpPr>
        <p:spPr>
          <a:xfrm>
            <a:off x="5896080" y="276192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3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3"/>
          <p:cNvSpPr txBox="1"/>
          <p:nvPr>
            <p:ph idx="1" type="subTitle"/>
          </p:nvPr>
        </p:nvSpPr>
        <p:spPr>
          <a:xfrm>
            <a:off x="447480" y="1203480"/>
            <a:ext cx="80575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4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4"/>
          <p:cNvSpPr txBox="1"/>
          <p:nvPr>
            <p:ph idx="1" type="body"/>
          </p:nvPr>
        </p:nvSpPr>
        <p:spPr>
          <a:xfrm>
            <a:off x="447480" y="1203480"/>
            <a:ext cx="80575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5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5"/>
          <p:cNvSpPr txBox="1"/>
          <p:nvPr>
            <p:ph idx="1" type="body"/>
          </p:nvPr>
        </p:nvSpPr>
        <p:spPr>
          <a:xfrm>
            <a:off x="447480" y="1203480"/>
            <a:ext cx="39319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5"/>
          <p:cNvSpPr txBox="1"/>
          <p:nvPr>
            <p:ph idx="2" type="body"/>
          </p:nvPr>
        </p:nvSpPr>
        <p:spPr>
          <a:xfrm>
            <a:off x="4576320" y="1203480"/>
            <a:ext cx="39319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6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7"/>
          <p:cNvSpPr txBox="1"/>
          <p:nvPr>
            <p:ph idx="1" type="subTitle"/>
          </p:nvPr>
        </p:nvSpPr>
        <p:spPr>
          <a:xfrm>
            <a:off x="447480" y="205200"/>
            <a:ext cx="805752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8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8"/>
          <p:cNvSpPr txBox="1"/>
          <p:nvPr>
            <p:ph idx="1" type="body"/>
          </p:nvPr>
        </p:nvSpPr>
        <p:spPr>
          <a:xfrm>
            <a:off x="44748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8"/>
          <p:cNvSpPr txBox="1"/>
          <p:nvPr>
            <p:ph idx="2" type="body"/>
          </p:nvPr>
        </p:nvSpPr>
        <p:spPr>
          <a:xfrm>
            <a:off x="4576320" y="1203480"/>
            <a:ext cx="39319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8"/>
          <p:cNvSpPr txBox="1"/>
          <p:nvPr>
            <p:ph idx="3" type="body"/>
          </p:nvPr>
        </p:nvSpPr>
        <p:spPr>
          <a:xfrm>
            <a:off x="447480" y="276192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9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9"/>
          <p:cNvSpPr txBox="1"/>
          <p:nvPr>
            <p:ph idx="1" type="body"/>
          </p:nvPr>
        </p:nvSpPr>
        <p:spPr>
          <a:xfrm>
            <a:off x="447480" y="1203480"/>
            <a:ext cx="39319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9"/>
          <p:cNvSpPr txBox="1"/>
          <p:nvPr>
            <p:ph idx="2" type="body"/>
          </p:nvPr>
        </p:nvSpPr>
        <p:spPr>
          <a:xfrm>
            <a:off x="457632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9"/>
          <p:cNvSpPr txBox="1"/>
          <p:nvPr>
            <p:ph idx="3" type="body"/>
          </p:nvPr>
        </p:nvSpPr>
        <p:spPr>
          <a:xfrm>
            <a:off x="4576320" y="276192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0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0"/>
          <p:cNvSpPr txBox="1"/>
          <p:nvPr>
            <p:ph idx="1" type="body"/>
          </p:nvPr>
        </p:nvSpPr>
        <p:spPr>
          <a:xfrm>
            <a:off x="44748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60"/>
          <p:cNvSpPr txBox="1"/>
          <p:nvPr>
            <p:ph idx="2" type="body"/>
          </p:nvPr>
        </p:nvSpPr>
        <p:spPr>
          <a:xfrm>
            <a:off x="457632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0"/>
          <p:cNvSpPr txBox="1"/>
          <p:nvPr>
            <p:ph idx="3" type="body"/>
          </p:nvPr>
        </p:nvSpPr>
        <p:spPr>
          <a:xfrm>
            <a:off x="447480" y="2761920"/>
            <a:ext cx="80575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1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61"/>
          <p:cNvSpPr txBox="1"/>
          <p:nvPr>
            <p:ph idx="1" type="body"/>
          </p:nvPr>
        </p:nvSpPr>
        <p:spPr>
          <a:xfrm>
            <a:off x="447480" y="1203480"/>
            <a:ext cx="80575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1"/>
          <p:cNvSpPr txBox="1"/>
          <p:nvPr>
            <p:ph idx="2" type="body"/>
          </p:nvPr>
        </p:nvSpPr>
        <p:spPr>
          <a:xfrm>
            <a:off x="447480" y="2761920"/>
            <a:ext cx="80575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2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2"/>
          <p:cNvSpPr txBox="1"/>
          <p:nvPr>
            <p:ph idx="1" type="body"/>
          </p:nvPr>
        </p:nvSpPr>
        <p:spPr>
          <a:xfrm>
            <a:off x="44748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2"/>
          <p:cNvSpPr txBox="1"/>
          <p:nvPr>
            <p:ph idx="2" type="body"/>
          </p:nvPr>
        </p:nvSpPr>
        <p:spPr>
          <a:xfrm>
            <a:off x="457632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2"/>
          <p:cNvSpPr txBox="1"/>
          <p:nvPr>
            <p:ph idx="3" type="body"/>
          </p:nvPr>
        </p:nvSpPr>
        <p:spPr>
          <a:xfrm>
            <a:off x="447480" y="276192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2"/>
          <p:cNvSpPr txBox="1"/>
          <p:nvPr>
            <p:ph idx="4" type="body"/>
          </p:nvPr>
        </p:nvSpPr>
        <p:spPr>
          <a:xfrm>
            <a:off x="4576320" y="276192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3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63"/>
          <p:cNvSpPr txBox="1"/>
          <p:nvPr>
            <p:ph idx="1" type="body"/>
          </p:nvPr>
        </p:nvSpPr>
        <p:spPr>
          <a:xfrm>
            <a:off x="447480" y="120348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3"/>
          <p:cNvSpPr txBox="1"/>
          <p:nvPr>
            <p:ph idx="2" type="body"/>
          </p:nvPr>
        </p:nvSpPr>
        <p:spPr>
          <a:xfrm>
            <a:off x="3171600" y="120348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3"/>
          <p:cNvSpPr txBox="1"/>
          <p:nvPr>
            <p:ph idx="3" type="body"/>
          </p:nvPr>
        </p:nvSpPr>
        <p:spPr>
          <a:xfrm>
            <a:off x="5896080" y="120348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3"/>
          <p:cNvSpPr txBox="1"/>
          <p:nvPr>
            <p:ph idx="4" type="body"/>
          </p:nvPr>
        </p:nvSpPr>
        <p:spPr>
          <a:xfrm>
            <a:off x="447480" y="276192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63"/>
          <p:cNvSpPr txBox="1"/>
          <p:nvPr>
            <p:ph idx="5" type="body"/>
          </p:nvPr>
        </p:nvSpPr>
        <p:spPr>
          <a:xfrm>
            <a:off x="3171600" y="276192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63"/>
          <p:cNvSpPr txBox="1"/>
          <p:nvPr>
            <p:ph idx="6" type="body"/>
          </p:nvPr>
        </p:nvSpPr>
        <p:spPr>
          <a:xfrm>
            <a:off x="5896080" y="276192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" type="subTitle"/>
          </p:nvPr>
        </p:nvSpPr>
        <p:spPr>
          <a:xfrm>
            <a:off x="447480" y="1203480"/>
            <a:ext cx="80575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447480" y="1203480"/>
            <a:ext cx="80575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447480" y="1203480"/>
            <a:ext cx="39319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2" type="body"/>
          </p:nvPr>
        </p:nvSpPr>
        <p:spPr>
          <a:xfrm>
            <a:off x="4576320" y="1203480"/>
            <a:ext cx="39319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3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3"/>
          <p:cNvSpPr txBox="1"/>
          <p:nvPr>
            <p:ph idx="1" type="body"/>
          </p:nvPr>
        </p:nvSpPr>
        <p:spPr>
          <a:xfrm>
            <a:off x="447480" y="1203480"/>
            <a:ext cx="80575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idx="1" type="subTitle"/>
          </p:nvPr>
        </p:nvSpPr>
        <p:spPr>
          <a:xfrm>
            <a:off x="447480" y="205200"/>
            <a:ext cx="805752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44748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2" type="body"/>
          </p:nvPr>
        </p:nvSpPr>
        <p:spPr>
          <a:xfrm>
            <a:off x="4576320" y="1203480"/>
            <a:ext cx="39319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3" type="body"/>
          </p:nvPr>
        </p:nvSpPr>
        <p:spPr>
          <a:xfrm>
            <a:off x="447480" y="276192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447480" y="1203480"/>
            <a:ext cx="39319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2" type="body"/>
          </p:nvPr>
        </p:nvSpPr>
        <p:spPr>
          <a:xfrm>
            <a:off x="457632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3" type="body"/>
          </p:nvPr>
        </p:nvSpPr>
        <p:spPr>
          <a:xfrm>
            <a:off x="4576320" y="276192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44748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2" type="body"/>
          </p:nvPr>
        </p:nvSpPr>
        <p:spPr>
          <a:xfrm>
            <a:off x="457632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3" type="body"/>
          </p:nvPr>
        </p:nvSpPr>
        <p:spPr>
          <a:xfrm>
            <a:off x="447480" y="2761920"/>
            <a:ext cx="80575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447480" y="1203480"/>
            <a:ext cx="80575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8"/>
          <p:cNvSpPr txBox="1"/>
          <p:nvPr>
            <p:ph idx="2" type="body"/>
          </p:nvPr>
        </p:nvSpPr>
        <p:spPr>
          <a:xfrm>
            <a:off x="447480" y="2761920"/>
            <a:ext cx="80575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44748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9"/>
          <p:cNvSpPr txBox="1"/>
          <p:nvPr>
            <p:ph idx="2" type="body"/>
          </p:nvPr>
        </p:nvSpPr>
        <p:spPr>
          <a:xfrm>
            <a:off x="457632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9"/>
          <p:cNvSpPr txBox="1"/>
          <p:nvPr>
            <p:ph idx="3" type="body"/>
          </p:nvPr>
        </p:nvSpPr>
        <p:spPr>
          <a:xfrm>
            <a:off x="447480" y="276192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9"/>
          <p:cNvSpPr txBox="1"/>
          <p:nvPr>
            <p:ph idx="4" type="body"/>
          </p:nvPr>
        </p:nvSpPr>
        <p:spPr>
          <a:xfrm>
            <a:off x="4576320" y="276192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447480" y="120348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2" type="body"/>
          </p:nvPr>
        </p:nvSpPr>
        <p:spPr>
          <a:xfrm>
            <a:off x="3171600" y="120348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0"/>
          <p:cNvSpPr txBox="1"/>
          <p:nvPr>
            <p:ph idx="3" type="body"/>
          </p:nvPr>
        </p:nvSpPr>
        <p:spPr>
          <a:xfrm>
            <a:off x="5896080" y="120348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0"/>
          <p:cNvSpPr txBox="1"/>
          <p:nvPr>
            <p:ph idx="4" type="body"/>
          </p:nvPr>
        </p:nvSpPr>
        <p:spPr>
          <a:xfrm>
            <a:off x="447480" y="276192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0"/>
          <p:cNvSpPr txBox="1"/>
          <p:nvPr>
            <p:ph idx="5" type="body"/>
          </p:nvPr>
        </p:nvSpPr>
        <p:spPr>
          <a:xfrm>
            <a:off x="3171600" y="276192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0"/>
          <p:cNvSpPr txBox="1"/>
          <p:nvPr>
            <p:ph idx="6" type="body"/>
          </p:nvPr>
        </p:nvSpPr>
        <p:spPr>
          <a:xfrm>
            <a:off x="5896080" y="276192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1"/>
          <p:cNvSpPr txBox="1"/>
          <p:nvPr>
            <p:ph idx="1" type="subTitle"/>
          </p:nvPr>
        </p:nvSpPr>
        <p:spPr>
          <a:xfrm>
            <a:off x="447480" y="1203480"/>
            <a:ext cx="80575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447480" y="1203480"/>
            <a:ext cx="80575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4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4"/>
          <p:cNvSpPr txBox="1"/>
          <p:nvPr>
            <p:ph idx="1" type="body"/>
          </p:nvPr>
        </p:nvSpPr>
        <p:spPr>
          <a:xfrm>
            <a:off x="447480" y="1203480"/>
            <a:ext cx="39319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4"/>
          <p:cNvSpPr txBox="1"/>
          <p:nvPr>
            <p:ph idx="2" type="body"/>
          </p:nvPr>
        </p:nvSpPr>
        <p:spPr>
          <a:xfrm>
            <a:off x="4576320" y="1203480"/>
            <a:ext cx="39319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447480" y="1203480"/>
            <a:ext cx="39319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3"/>
          <p:cNvSpPr txBox="1"/>
          <p:nvPr>
            <p:ph idx="2" type="body"/>
          </p:nvPr>
        </p:nvSpPr>
        <p:spPr>
          <a:xfrm>
            <a:off x="4576320" y="1203480"/>
            <a:ext cx="39319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idx="1" type="subTitle"/>
          </p:nvPr>
        </p:nvSpPr>
        <p:spPr>
          <a:xfrm>
            <a:off x="447480" y="205200"/>
            <a:ext cx="805752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" type="body"/>
          </p:nvPr>
        </p:nvSpPr>
        <p:spPr>
          <a:xfrm>
            <a:off x="44748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2" type="body"/>
          </p:nvPr>
        </p:nvSpPr>
        <p:spPr>
          <a:xfrm>
            <a:off x="4576320" y="1203480"/>
            <a:ext cx="39319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6"/>
          <p:cNvSpPr txBox="1"/>
          <p:nvPr>
            <p:ph idx="3" type="body"/>
          </p:nvPr>
        </p:nvSpPr>
        <p:spPr>
          <a:xfrm>
            <a:off x="447480" y="276192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7"/>
          <p:cNvSpPr txBox="1"/>
          <p:nvPr>
            <p:ph idx="1" type="body"/>
          </p:nvPr>
        </p:nvSpPr>
        <p:spPr>
          <a:xfrm>
            <a:off x="447480" y="1203480"/>
            <a:ext cx="39319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7"/>
          <p:cNvSpPr txBox="1"/>
          <p:nvPr>
            <p:ph idx="2" type="body"/>
          </p:nvPr>
        </p:nvSpPr>
        <p:spPr>
          <a:xfrm>
            <a:off x="457632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7"/>
          <p:cNvSpPr txBox="1"/>
          <p:nvPr>
            <p:ph idx="3" type="body"/>
          </p:nvPr>
        </p:nvSpPr>
        <p:spPr>
          <a:xfrm>
            <a:off x="4576320" y="276192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8"/>
          <p:cNvSpPr txBox="1"/>
          <p:nvPr>
            <p:ph idx="1" type="body"/>
          </p:nvPr>
        </p:nvSpPr>
        <p:spPr>
          <a:xfrm>
            <a:off x="44748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8"/>
          <p:cNvSpPr txBox="1"/>
          <p:nvPr>
            <p:ph idx="2" type="body"/>
          </p:nvPr>
        </p:nvSpPr>
        <p:spPr>
          <a:xfrm>
            <a:off x="457632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8"/>
          <p:cNvSpPr txBox="1"/>
          <p:nvPr>
            <p:ph idx="3" type="body"/>
          </p:nvPr>
        </p:nvSpPr>
        <p:spPr>
          <a:xfrm>
            <a:off x="447480" y="2761920"/>
            <a:ext cx="80575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9"/>
          <p:cNvSpPr txBox="1"/>
          <p:nvPr>
            <p:ph idx="1" type="body"/>
          </p:nvPr>
        </p:nvSpPr>
        <p:spPr>
          <a:xfrm>
            <a:off x="447480" y="1203480"/>
            <a:ext cx="80575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9"/>
          <p:cNvSpPr txBox="1"/>
          <p:nvPr>
            <p:ph idx="2" type="body"/>
          </p:nvPr>
        </p:nvSpPr>
        <p:spPr>
          <a:xfrm>
            <a:off x="447480" y="2761920"/>
            <a:ext cx="80575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40"/>
          <p:cNvSpPr txBox="1"/>
          <p:nvPr>
            <p:ph idx="1" type="body"/>
          </p:nvPr>
        </p:nvSpPr>
        <p:spPr>
          <a:xfrm>
            <a:off x="44748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40"/>
          <p:cNvSpPr txBox="1"/>
          <p:nvPr>
            <p:ph idx="2" type="body"/>
          </p:nvPr>
        </p:nvSpPr>
        <p:spPr>
          <a:xfrm>
            <a:off x="457632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40"/>
          <p:cNvSpPr txBox="1"/>
          <p:nvPr>
            <p:ph idx="3" type="body"/>
          </p:nvPr>
        </p:nvSpPr>
        <p:spPr>
          <a:xfrm>
            <a:off x="447480" y="276192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40"/>
          <p:cNvSpPr txBox="1"/>
          <p:nvPr>
            <p:ph idx="4" type="body"/>
          </p:nvPr>
        </p:nvSpPr>
        <p:spPr>
          <a:xfrm>
            <a:off x="4576320" y="276192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41"/>
          <p:cNvSpPr txBox="1"/>
          <p:nvPr>
            <p:ph idx="1" type="body"/>
          </p:nvPr>
        </p:nvSpPr>
        <p:spPr>
          <a:xfrm>
            <a:off x="447480" y="120348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41"/>
          <p:cNvSpPr txBox="1"/>
          <p:nvPr>
            <p:ph idx="2" type="body"/>
          </p:nvPr>
        </p:nvSpPr>
        <p:spPr>
          <a:xfrm>
            <a:off x="3171600" y="120348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41"/>
          <p:cNvSpPr txBox="1"/>
          <p:nvPr>
            <p:ph idx="3" type="body"/>
          </p:nvPr>
        </p:nvSpPr>
        <p:spPr>
          <a:xfrm>
            <a:off x="5896080" y="120348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41"/>
          <p:cNvSpPr txBox="1"/>
          <p:nvPr>
            <p:ph idx="4" type="body"/>
          </p:nvPr>
        </p:nvSpPr>
        <p:spPr>
          <a:xfrm>
            <a:off x="447480" y="276192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41"/>
          <p:cNvSpPr txBox="1"/>
          <p:nvPr>
            <p:ph idx="5" type="body"/>
          </p:nvPr>
        </p:nvSpPr>
        <p:spPr>
          <a:xfrm>
            <a:off x="3171600" y="276192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41"/>
          <p:cNvSpPr txBox="1"/>
          <p:nvPr>
            <p:ph idx="6" type="body"/>
          </p:nvPr>
        </p:nvSpPr>
        <p:spPr>
          <a:xfrm>
            <a:off x="5896080" y="2761920"/>
            <a:ext cx="259416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/>
          <p:nvPr>
            <p:ph idx="1" type="subTitle"/>
          </p:nvPr>
        </p:nvSpPr>
        <p:spPr>
          <a:xfrm>
            <a:off x="447480" y="205200"/>
            <a:ext cx="805752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7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7"/>
          <p:cNvSpPr txBox="1"/>
          <p:nvPr>
            <p:ph idx="1" type="body"/>
          </p:nvPr>
        </p:nvSpPr>
        <p:spPr>
          <a:xfrm>
            <a:off x="44748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7"/>
          <p:cNvSpPr txBox="1"/>
          <p:nvPr>
            <p:ph idx="2" type="body"/>
          </p:nvPr>
        </p:nvSpPr>
        <p:spPr>
          <a:xfrm>
            <a:off x="4576320" y="1203480"/>
            <a:ext cx="39319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7"/>
          <p:cNvSpPr txBox="1"/>
          <p:nvPr>
            <p:ph idx="3" type="body"/>
          </p:nvPr>
        </p:nvSpPr>
        <p:spPr>
          <a:xfrm>
            <a:off x="447480" y="276192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8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8"/>
          <p:cNvSpPr txBox="1"/>
          <p:nvPr>
            <p:ph idx="1" type="body"/>
          </p:nvPr>
        </p:nvSpPr>
        <p:spPr>
          <a:xfrm>
            <a:off x="447480" y="1203480"/>
            <a:ext cx="39319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8"/>
          <p:cNvSpPr txBox="1"/>
          <p:nvPr>
            <p:ph idx="2" type="body"/>
          </p:nvPr>
        </p:nvSpPr>
        <p:spPr>
          <a:xfrm>
            <a:off x="457632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8"/>
          <p:cNvSpPr txBox="1"/>
          <p:nvPr>
            <p:ph idx="3" type="body"/>
          </p:nvPr>
        </p:nvSpPr>
        <p:spPr>
          <a:xfrm>
            <a:off x="4576320" y="276192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9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9"/>
          <p:cNvSpPr txBox="1"/>
          <p:nvPr>
            <p:ph idx="1" type="body"/>
          </p:nvPr>
        </p:nvSpPr>
        <p:spPr>
          <a:xfrm>
            <a:off x="44748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9"/>
          <p:cNvSpPr txBox="1"/>
          <p:nvPr>
            <p:ph idx="2" type="body"/>
          </p:nvPr>
        </p:nvSpPr>
        <p:spPr>
          <a:xfrm>
            <a:off x="4576320" y="1203480"/>
            <a:ext cx="39319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9"/>
          <p:cNvSpPr txBox="1"/>
          <p:nvPr>
            <p:ph idx="3" type="body"/>
          </p:nvPr>
        </p:nvSpPr>
        <p:spPr>
          <a:xfrm>
            <a:off x="447480" y="2761920"/>
            <a:ext cx="80575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3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895320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2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12"/>
          <p:cNvSpPr txBox="1"/>
          <p:nvPr>
            <p:ph idx="1" type="body"/>
          </p:nvPr>
        </p:nvSpPr>
        <p:spPr>
          <a:xfrm>
            <a:off x="447480" y="1203480"/>
            <a:ext cx="80575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8" name="Google Shape;118;p16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9" name="Google Shape;119;p16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/>
          <p:nvPr/>
        </p:nvSpPr>
        <p:spPr>
          <a:xfrm rot="5400000">
            <a:off x="1044720" y="622080"/>
            <a:ext cx="82080" cy="209160"/>
          </a:xfrm>
          <a:prstGeom prst="rtTriangle">
            <a:avLst/>
          </a:prstGeom>
          <a:solidFill>
            <a:srgbClr val="2585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1">
            <a:alphaModFix/>
          </a:blip>
          <a:srcRect b="84019" l="0" r="0" t="1727"/>
          <a:stretch/>
        </p:blipFill>
        <p:spPr>
          <a:xfrm>
            <a:off x="0" y="0"/>
            <a:ext cx="8953200" cy="73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/>
          <p:nvPr/>
        </p:nvSpPr>
        <p:spPr>
          <a:xfrm>
            <a:off x="866880" y="106200"/>
            <a:ext cx="739440" cy="626760"/>
          </a:xfrm>
          <a:prstGeom prst="rtTriangle">
            <a:avLst/>
          </a:prstGeom>
          <a:solidFill>
            <a:srgbClr val="0D0D0D">
              <a:alpha val="2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0" y="0"/>
            <a:ext cx="1348920" cy="777600"/>
          </a:xfrm>
          <a:custGeom>
            <a:rect b="b" l="l" r="r" t="t"/>
            <a:pathLst>
              <a:path extrusionOk="0" h="977153" w="1330554">
                <a:moveTo>
                  <a:pt x="0" y="0"/>
                </a:moveTo>
                <a:lnTo>
                  <a:pt x="1330554" y="0"/>
                </a:lnTo>
                <a:lnTo>
                  <a:pt x="962280" y="977153"/>
                </a:lnTo>
                <a:lnTo>
                  <a:pt x="0" y="977153"/>
                </a:lnTo>
                <a:lnTo>
                  <a:pt x="0" y="0"/>
                </a:lnTo>
                <a:close/>
              </a:path>
            </a:pathLst>
          </a:custGeom>
          <a:solidFill>
            <a:srgbClr val="9BC07E"/>
          </a:solidFill>
          <a:ln>
            <a:noFill/>
          </a:ln>
          <a:effectLst>
            <a:outerShdw blurRad="63500" dist="76200">
              <a:srgbClr val="000000">
                <a:alpha val="24705"/>
              </a:srgbClr>
            </a:outerShdw>
          </a:effectLst>
        </p:spPr>
      </p:sp>
      <p:grpSp>
        <p:nvGrpSpPr>
          <p:cNvPr id="174" name="Google Shape;174;p18"/>
          <p:cNvGrpSpPr/>
          <p:nvPr/>
        </p:nvGrpSpPr>
        <p:grpSpPr>
          <a:xfrm>
            <a:off x="-6480" y="117360"/>
            <a:ext cx="1442880" cy="182160"/>
            <a:chOff x="-6480" y="117360"/>
            <a:chExt cx="1442880" cy="182160"/>
          </a:xfrm>
        </p:grpSpPr>
        <p:sp>
          <p:nvSpPr>
            <p:cNvPr id="175" name="Google Shape;175;p18"/>
            <p:cNvSpPr/>
            <p:nvPr/>
          </p:nvSpPr>
          <p:spPr>
            <a:xfrm>
              <a:off x="-6480" y="117360"/>
              <a:ext cx="342360" cy="182160"/>
            </a:xfrm>
            <a:prstGeom prst="parallelogram">
              <a:avLst>
                <a:gd fmla="val 0" name="adj"/>
              </a:avLst>
            </a:prstGeom>
            <a:solidFill>
              <a:srgbClr val="2585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65240" y="117360"/>
              <a:ext cx="1271160" cy="182160"/>
            </a:xfrm>
            <a:prstGeom prst="parallelogram">
              <a:avLst>
                <a:gd fmla="val 2008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7" name="Google Shape;177;p18"/>
          <p:cNvPicPr preferRelativeResize="0"/>
          <p:nvPr/>
        </p:nvPicPr>
        <p:blipFill rotWithShape="1">
          <a:blip r:embed="rId2">
            <a:alphaModFix/>
          </a:blip>
          <a:srcRect b="26703" l="25346" r="22861" t="36676"/>
          <a:stretch/>
        </p:blipFill>
        <p:spPr>
          <a:xfrm>
            <a:off x="438120" y="117360"/>
            <a:ext cx="829800" cy="1821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>
            <a:off x="1437480" y="147240"/>
            <a:ext cx="2827440" cy="16776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FFFF00"/>
                </a:solidFill>
                <a:latin typeface="Lucida Sans"/>
                <a:ea typeface="Lucida Sans"/>
                <a:cs typeface="Lucida Sans"/>
                <a:sym typeface="Lucida Sans"/>
              </a:rPr>
              <a:t>스마트시스템연구실(Smart System Lab.)</a:t>
            </a:r>
            <a:endParaRPr b="0" sz="11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9" name="Google Shape;179;p18"/>
          <p:cNvSpPr txBox="1"/>
          <p:nvPr>
            <p:ph type="title"/>
          </p:nvPr>
        </p:nvSpPr>
        <p:spPr>
          <a:xfrm>
            <a:off x="447480" y="205200"/>
            <a:ext cx="805752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0" name="Google Shape;180;p18"/>
          <p:cNvSpPr txBox="1"/>
          <p:nvPr>
            <p:ph idx="1" type="body"/>
          </p:nvPr>
        </p:nvSpPr>
        <p:spPr>
          <a:xfrm>
            <a:off x="447480" y="1203480"/>
            <a:ext cx="80575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71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14" Type="http://schemas.openxmlformats.org/officeDocument/2006/relationships/image" Target="../media/image68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83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72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15" Type="http://schemas.openxmlformats.org/officeDocument/2006/relationships/image" Target="../media/image77.png"/><Relationship Id="rId14" Type="http://schemas.openxmlformats.org/officeDocument/2006/relationships/image" Target="../media/image70.png"/><Relationship Id="rId16" Type="http://schemas.openxmlformats.org/officeDocument/2006/relationships/image" Target="../media/image84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7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14" Type="http://schemas.openxmlformats.org/officeDocument/2006/relationships/image" Target="../media/image78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86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15" Type="http://schemas.openxmlformats.org/officeDocument/2006/relationships/image" Target="../media/image74.png"/><Relationship Id="rId14" Type="http://schemas.openxmlformats.org/officeDocument/2006/relationships/image" Target="../media/image69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73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15" Type="http://schemas.openxmlformats.org/officeDocument/2006/relationships/image" Target="../media/image82.png"/><Relationship Id="rId14" Type="http://schemas.openxmlformats.org/officeDocument/2006/relationships/image" Target="../media/image81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79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14" Type="http://schemas.openxmlformats.org/officeDocument/2006/relationships/image" Target="../media/image80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103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87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8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14" Type="http://schemas.openxmlformats.org/officeDocument/2006/relationships/image" Target="../media/image108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6" Type="http://schemas.openxmlformats.org/officeDocument/2006/relationships/image" Target="../media/image26.png"/><Relationship Id="rId5" Type="http://schemas.openxmlformats.org/officeDocument/2006/relationships/image" Target="../media/image60.png"/><Relationship Id="rId6" Type="http://schemas.openxmlformats.org/officeDocument/2006/relationships/image" Target="../media/image17.png"/><Relationship Id="rId7" Type="http://schemas.openxmlformats.org/officeDocument/2006/relationships/image" Target="../media/image132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88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14" Type="http://schemas.openxmlformats.org/officeDocument/2006/relationships/image" Target="../media/image93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91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14" Type="http://schemas.openxmlformats.org/officeDocument/2006/relationships/image" Target="../media/image89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90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94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92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9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14" Type="http://schemas.openxmlformats.org/officeDocument/2006/relationships/image" Target="../media/image101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97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14" Type="http://schemas.openxmlformats.org/officeDocument/2006/relationships/image" Target="../media/image96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100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98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106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132.png"/><Relationship Id="rId13" Type="http://schemas.openxmlformats.org/officeDocument/2006/relationships/image" Target="../media/image76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22.png"/><Relationship Id="rId15" Type="http://schemas.openxmlformats.org/officeDocument/2006/relationships/image" Target="../media/image30.png"/><Relationship Id="rId14" Type="http://schemas.openxmlformats.org/officeDocument/2006/relationships/image" Target="../media/image28.png"/><Relationship Id="rId17" Type="http://schemas.openxmlformats.org/officeDocument/2006/relationships/image" Target="../media/image6.png"/><Relationship Id="rId16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102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14" Type="http://schemas.openxmlformats.org/officeDocument/2006/relationships/image" Target="../media/image99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10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0.png"/><Relationship Id="rId10" Type="http://schemas.openxmlformats.org/officeDocument/2006/relationships/image" Target="../media/image18.png"/><Relationship Id="rId13" Type="http://schemas.openxmlformats.org/officeDocument/2006/relationships/image" Target="../media/image122.png"/><Relationship Id="rId12" Type="http://schemas.openxmlformats.org/officeDocument/2006/relationships/image" Target="../media/image124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5.png"/><Relationship Id="rId15" Type="http://schemas.openxmlformats.org/officeDocument/2006/relationships/image" Target="../media/image6.png"/><Relationship Id="rId14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132.png"/><Relationship Id="rId8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7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132.png"/><Relationship Id="rId8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27.png"/><Relationship Id="rId6" Type="http://schemas.openxmlformats.org/officeDocument/2006/relationships/image" Target="../media/image126.png"/><Relationship Id="rId7" Type="http://schemas.openxmlformats.org/officeDocument/2006/relationships/image" Target="../media/image129.png"/><Relationship Id="rId8" Type="http://schemas.openxmlformats.org/officeDocument/2006/relationships/image" Target="../media/image128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42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15" Type="http://schemas.openxmlformats.org/officeDocument/2006/relationships/image" Target="../media/image44.png"/><Relationship Id="rId14" Type="http://schemas.openxmlformats.org/officeDocument/2006/relationships/image" Target="../media/image46.png"/><Relationship Id="rId17" Type="http://schemas.openxmlformats.org/officeDocument/2006/relationships/image" Target="../media/image43.png"/><Relationship Id="rId16" Type="http://schemas.openxmlformats.org/officeDocument/2006/relationships/image" Target="../media/image45.png"/><Relationship Id="rId5" Type="http://schemas.openxmlformats.org/officeDocument/2006/relationships/image" Target="../media/image22.png"/><Relationship Id="rId19" Type="http://schemas.openxmlformats.org/officeDocument/2006/relationships/image" Target="../media/image48.png"/><Relationship Id="rId6" Type="http://schemas.openxmlformats.org/officeDocument/2006/relationships/image" Target="../media/image21.png"/><Relationship Id="rId18" Type="http://schemas.openxmlformats.org/officeDocument/2006/relationships/image" Target="../media/image47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50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15" Type="http://schemas.openxmlformats.org/officeDocument/2006/relationships/image" Target="../media/image52.png"/><Relationship Id="rId14" Type="http://schemas.openxmlformats.org/officeDocument/2006/relationships/image" Target="../media/image53.png"/><Relationship Id="rId17" Type="http://schemas.openxmlformats.org/officeDocument/2006/relationships/image" Target="../media/image55.png"/><Relationship Id="rId16" Type="http://schemas.openxmlformats.org/officeDocument/2006/relationships/image" Target="../media/image51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56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15" Type="http://schemas.openxmlformats.org/officeDocument/2006/relationships/image" Target="../media/image58.png"/><Relationship Id="rId14" Type="http://schemas.openxmlformats.org/officeDocument/2006/relationships/image" Target="../media/image54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63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15" Type="http://schemas.openxmlformats.org/officeDocument/2006/relationships/image" Target="../media/image57.png"/><Relationship Id="rId14" Type="http://schemas.openxmlformats.org/officeDocument/2006/relationships/image" Target="../media/image59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6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14" Type="http://schemas.openxmlformats.org/officeDocument/2006/relationships/image" Target="../media/image64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66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Relationship Id="rId14" Type="http://schemas.openxmlformats.org/officeDocument/2006/relationships/image" Target="../media/image67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"/>
          <p:cNvPicPr preferRelativeResize="0"/>
          <p:nvPr/>
        </p:nvPicPr>
        <p:blipFill rotWithShape="1">
          <a:blip r:embed="rId3">
            <a:alphaModFix/>
          </a:blip>
          <a:srcRect b="26688" l="25343" r="22870" t="36656"/>
          <a:stretch/>
        </p:blipFill>
        <p:spPr>
          <a:xfrm>
            <a:off x="317520" y="387360"/>
            <a:ext cx="1304640" cy="28548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"/>
          <p:cNvSpPr/>
          <p:nvPr/>
        </p:nvSpPr>
        <p:spPr>
          <a:xfrm flipH="1" rot="10800000">
            <a:off x="333360" y="3670200"/>
            <a:ext cx="232920" cy="360"/>
          </a:xfrm>
          <a:custGeom>
            <a:rect b="b" l="l" r="r" t="t"/>
            <a:pathLst>
              <a:path extrusionOk="0" h="120000" w="238125">
                <a:moveTo>
                  <a:pt x="0" y="0"/>
                </a:moveTo>
                <a:lnTo>
                  <a:pt x="238125" y="0"/>
                </a:lnTo>
              </a:path>
            </a:pathLst>
          </a:custGeom>
          <a:noFill/>
          <a:ln cap="flat" cmpd="sng" w="28425">
            <a:solidFill>
              <a:srgbClr val="40404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36" name="Google Shape;236;p1"/>
          <p:cNvSpPr/>
          <p:nvPr/>
        </p:nvSpPr>
        <p:spPr>
          <a:xfrm>
            <a:off x="272160" y="4254840"/>
            <a:ext cx="2959920" cy="20088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"/>
          <p:cNvSpPr/>
          <p:nvPr/>
        </p:nvSpPr>
        <p:spPr>
          <a:xfrm>
            <a:off x="72000" y="1667520"/>
            <a:ext cx="5400000" cy="492480"/>
          </a:xfrm>
          <a:prstGeom prst="rect">
            <a:avLst/>
          </a:prstGeom>
          <a:noFill/>
          <a:ln>
            <a:noFill/>
          </a:ln>
        </p:spPr>
        <p:txBody>
          <a:bodyPr anchorCtr="0" anchor="t" bIns="40300" lIns="80625" spcFirstLastPara="1" rIns="80625" wrap="square" tIns="403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중고차 가격 예측 모델 개발 및 핵심인자 도출 </a:t>
            </a:r>
            <a:endParaRPr b="0" i="0" sz="1800" u="none" cap="none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38" name="Google Shape;23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240" y="76320"/>
            <a:ext cx="1933200" cy="104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8000" y="4086000"/>
            <a:ext cx="792000" cy="2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"/>
          <p:cNvSpPr txBox="1"/>
          <p:nvPr/>
        </p:nvSpPr>
        <p:spPr>
          <a:xfrm>
            <a:off x="216000" y="3225600"/>
            <a:ext cx="32331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포스코 청년 AI빅데이터</a:t>
            </a:r>
            <a:endParaRPr b="0" sz="1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1" name="Google Shape;241;p1"/>
          <p:cNvSpPr txBox="1"/>
          <p:nvPr/>
        </p:nvSpPr>
        <p:spPr>
          <a:xfrm>
            <a:off x="216000" y="3816000"/>
            <a:ext cx="19332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B반 2조 김 대 등</a:t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  <p:transition spd="slow">
    <p:spli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5f3caed412_5_282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25f3caed412_5_282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49" name="Google Shape;549;g25f3caed412_5_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25f3caed412_5_2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25f3caed412_5_2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25f3caed412_5_2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25f3caed412_5_2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25f3caed412_5_2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25f3caed412_5_2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25f3caed412_5_2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25f3caed412_5_282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58" name="Google Shape;558;g25f3caed412_5_2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25f3caed412_5_282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0" name="Google Shape;560;g25f3caed412_5_282"/>
          <p:cNvSpPr/>
          <p:nvPr/>
        </p:nvSpPr>
        <p:spPr>
          <a:xfrm>
            <a:off x="1504800" y="409680"/>
            <a:ext cx="3657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시각화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61" name="Google Shape;561;g25f3caed412_5_28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25f3caed412_5_282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3" name="Google Shape;563;g25f3caed412_5_282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25f3caed412_5_282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25f3caed412_5_282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6" name="Google Shape;566;g25f3caed412_5_282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7" name="Google Shape;567;g25f3caed412_5_282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25f3caed412_5_282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69" name="Google Shape;569;g25f3caed412_5_28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5f3caed412_5_28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9713" y="1250478"/>
            <a:ext cx="5219425" cy="254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25f3caed412_5_28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02700" y="1629274"/>
            <a:ext cx="3068925" cy="1884949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25f3caed412_5_282"/>
          <p:cNvSpPr txBox="1"/>
          <p:nvPr/>
        </p:nvSpPr>
        <p:spPr>
          <a:xfrm>
            <a:off x="962250" y="4006650"/>
            <a:ext cx="720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</a:rPr>
              <a:t>지역별로 브랜드에 차량 수를 표로 나타내고, 지역별로 차량의 수를 그래프를 통해 한번에 확인하였습니다.일반적으로 차량 수에 비레하여 지역에도  똑같이 차량이 분포하는 것 같습니다. 특별한 경향은 없었습니다. 데이터간의 경향성을 파악하기 위해 더 많은 시각화를 구현하였지만 별다른 특이사항이 없어 시각화를 여기까지만 보여드렸습니다. 코드에는 많은 시각화 기법이 있습니다. 참고 부탁드립니다.</a:t>
            </a:r>
            <a:endParaRPr b="1" sz="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5f3caed412_5_418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25f3caed412_5_418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80" name="Google Shape;580;g25f3caed412_5_4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25f3caed412_5_4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25f3caed412_5_4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25f3caed412_5_4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25f3caed412_5_4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25f3caed412_5_4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25f3caed412_5_4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25f3caed412_5_4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25f3caed412_5_418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89" name="Google Shape;589;g25f3caed412_5_4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25f3caed412_5_418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91" name="Google Shape;591;g25f3caed412_5_418"/>
          <p:cNvSpPr/>
          <p:nvPr/>
        </p:nvSpPr>
        <p:spPr>
          <a:xfrm>
            <a:off x="1504800" y="409680"/>
            <a:ext cx="3657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상관분석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92" name="Google Shape;592;g25f3caed412_5_4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25f3caed412_5_418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94" name="Google Shape;594;g25f3caed412_5_418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25f3caed412_5_418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25f3caed412_5_418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97" name="Google Shape;597;g25f3caed412_5_418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98" name="Google Shape;598;g25f3caed412_5_418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25f3caed412_5_418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00" name="Google Shape;600;g25f3caed412_5_4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25f3caed412_5_4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9103" y="1199747"/>
            <a:ext cx="4466989" cy="372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25f3caed412_5_418"/>
          <p:cNvSpPr txBox="1"/>
          <p:nvPr/>
        </p:nvSpPr>
        <p:spPr>
          <a:xfrm>
            <a:off x="5480000" y="1988925"/>
            <a:ext cx="292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</a:rPr>
              <a:t>변수 간 상관분석을 진행하였습니다. 목표변수에 유의미한 변수는 Power, Engine  Mileage, Age정도 상관관계가 있다고 생각합니다. 하지만 Power와 Engine 설명변수 사이에 상관성이 있으므로 모델 구축과정에서 다중공선성을 일으킬 수도 있을 것 같습니다. </a:t>
            </a:r>
            <a:endParaRPr b="1" sz="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5f3caed412_5_448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25f3caed412_5_448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10" name="Google Shape;610;g25f3caed412_5_4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25f3caed412_5_4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25f3caed412_5_4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25f3caed412_5_4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25f3caed412_5_4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25f3caed412_5_4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25f3caed412_5_4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25f3caed412_5_4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25f3caed412_5_448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19" name="Google Shape;619;g25f3caed412_5_4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25f3caed412_5_448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21" name="Google Shape;621;g25f3caed412_5_448"/>
          <p:cNvSpPr/>
          <p:nvPr/>
        </p:nvSpPr>
        <p:spPr>
          <a:xfrm>
            <a:off x="1504800" y="409675"/>
            <a:ext cx="54534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가설검정: 지역별 중고 차량 가격 검정</a:t>
            </a:r>
            <a:endParaRPr b="1" sz="95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622" name="Google Shape;622;g25f3caed412_5_4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25f3caed412_5_448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5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24" name="Google Shape;624;g25f3caed412_5_448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25f3caed412_5_448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25f3caed412_5_448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27" name="Google Shape;627;g25f3caed412_5_448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28" name="Google Shape;628;g25f3caed412_5_448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25f3caed412_5_448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30" name="Google Shape;630;g25f3caed412_5_44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25f3caed412_5_4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3199" y="1087624"/>
            <a:ext cx="5028899" cy="3029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25f3caed412_5_4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3199" y="4251474"/>
            <a:ext cx="2930486" cy="5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25f3caed412_5_4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37600" y="3959876"/>
            <a:ext cx="4388046" cy="2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25f3caed412_5_4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347100" y="895325"/>
            <a:ext cx="3245525" cy="2235251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g25f3caed412_5_448"/>
          <p:cNvSpPr txBox="1"/>
          <p:nvPr/>
        </p:nvSpPr>
        <p:spPr>
          <a:xfrm>
            <a:off x="5270725" y="3025513"/>
            <a:ext cx="33219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지역별로 중고차량 가격이 같은가 에 대한 가설검정을 진행하였습니다. ANOVA를 통해 귀무가설이 지역별 중고차량 가격이 같다 . 대립가설로 적어도 하나는 다르다 에 대해 진행했을 때 지역별로 중고차량 가격이 다른 것으로 보아 지역별로 차량의 가격이 다르므로 그에 맞게 마케팅을 진행한다면 조금 더 효과적으로 판매할 수 있을 것입니다.</a:t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5f3caed412_5_475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25f3caed412_5_475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43" name="Google Shape;643;g25f3caed412_5_4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25f3caed412_5_4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25f3caed412_5_4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25f3caed412_5_4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25f3caed412_5_4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25f3caed412_5_4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25f3caed412_5_4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25f3caed412_5_4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g25f3caed412_5_475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52" name="Google Shape;652;g25f3caed412_5_47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25f3caed412_5_475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54" name="Google Shape;654;g25f3caed412_5_475"/>
          <p:cNvSpPr/>
          <p:nvPr/>
        </p:nvSpPr>
        <p:spPr>
          <a:xfrm>
            <a:off x="1504800" y="409675"/>
            <a:ext cx="54414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가설검정 : 제조사별 중고차량 가격 검정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55" name="Google Shape;655;g25f3caed412_5_47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25f3caed412_5_475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5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57" name="Google Shape;657;g25f3caed412_5_475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25f3caed412_5_475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25f3caed412_5_475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60" name="Google Shape;660;g25f3caed412_5_475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61" name="Google Shape;661;g25f3caed412_5_475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25f3caed412_5_475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63" name="Google Shape;663;g25f3caed412_5_47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g25f3caed412_5_475"/>
          <p:cNvSpPr txBox="1"/>
          <p:nvPr/>
        </p:nvSpPr>
        <p:spPr>
          <a:xfrm>
            <a:off x="6575825" y="1210313"/>
            <a:ext cx="2148900" cy="3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제조사별로 중고차량 가격을 확인하였습니다. 제조사별로 중고차량 가격이 같다에 대한 가설검정으로 p-value=0 으로 제조사별로 중고차량 가격이 다르다고 나왔습니다. 인도 차량 스타트업으로서 판매할 때 제조사별로 중고차량이 다르기 때문에 고객의 needs에 따른 가격에 맞는 제조사를 추천해줄 수 있습니다. 여기서도 정규성과 등분산성은 만족하지 않지만, 정규성과 등분산성을 만족한다고 가정하고 진행할 수 있을 것입니다.몇몇개의 브랜드는 정규성을 만족하기도 합니다.</a:t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65" name="Google Shape;665;g25f3caed412_5_47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2902" y="1194425"/>
            <a:ext cx="4456535" cy="327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25f3caed412_5_47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09749" y="1192399"/>
            <a:ext cx="1882726" cy="345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5f3caed412_5_310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25f3caed412_5_310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74" name="Google Shape;674;g25f3caed412_5_3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g25f3caed412_5_3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g25f3caed412_5_3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25f3caed412_5_3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25f3caed412_5_3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25f3caed412_5_3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25f3caed412_5_3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25f3caed412_5_3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g25f3caed412_5_310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3" name="Google Shape;683;g25f3caed412_5_3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g25f3caed412_5_310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85" name="Google Shape;685;g25f3caed412_5_310"/>
          <p:cNvSpPr/>
          <p:nvPr/>
        </p:nvSpPr>
        <p:spPr>
          <a:xfrm>
            <a:off x="1504800" y="409675"/>
            <a:ext cx="5970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가설검정 : Owner_Type에 따른 차량 가격 검정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6" name="Google Shape;686;g25f3caed412_5_3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g25f3caed412_5_310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5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88" name="Google Shape;688;g25f3caed412_5_310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25f3caed412_5_310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25f3caed412_5_310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1" name="Google Shape;691;g25f3caed412_5_310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2" name="Google Shape;692;g25f3caed412_5_310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25f3caed412_5_310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94" name="Google Shape;694;g25f3caed412_5_3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g25f3caed412_5_3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1649" y="1060426"/>
            <a:ext cx="4903250" cy="3230073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g25f3caed412_5_310"/>
          <p:cNvSpPr txBox="1"/>
          <p:nvPr/>
        </p:nvSpPr>
        <p:spPr>
          <a:xfrm>
            <a:off x="4171750" y="3729725"/>
            <a:ext cx="46077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중고차량이 된 횟수별로 중고차량 가격이 같은지에 대한 가설검정을 진행하였습니다. p-value가 0.05보다 작으므로, 중고차량의 횟수에 따라 가격이 유의미하게 다릅니다 이를 통해 스타트업에서 차량을 매입할 때, 중고가 된 횟수를 조사하여 가격을 좀 더 싸게 차량을 매입한다면 이익을 좀 더 향상시킬 수 있을 것이라고 생각합니다.</a:t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97" name="Google Shape;697;g25f3caed412_5_31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62100" y="1060424"/>
            <a:ext cx="3738636" cy="104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25f3caed412_5_31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85618" y="2239125"/>
            <a:ext cx="2009000" cy="1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5f3caed412_5_741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25f3caed412_5_741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06" name="Google Shape;706;g25f3caed412_5_7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25f3caed412_5_7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25f3caed412_5_7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25f3caed412_5_7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g25f3caed412_5_7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g25f3caed412_5_7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g25f3caed412_5_7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25f3caed412_5_7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25f3caed412_5_741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15" name="Google Shape;715;g25f3caed412_5_7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g25f3caed412_5_741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17" name="Google Shape;717;g25f3caed412_5_741"/>
          <p:cNvSpPr/>
          <p:nvPr/>
        </p:nvSpPr>
        <p:spPr>
          <a:xfrm>
            <a:off x="1504800" y="409675"/>
            <a:ext cx="5970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모델링 : 선형 로지스틱 회귀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18" name="Google Shape;718;g25f3caed412_5_7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g25f3caed412_5_741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6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0" name="Google Shape;720;g25f3caed412_5_741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25f3caed412_5_741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25f3caed412_5_741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3" name="Google Shape;723;g25f3caed412_5_741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4" name="Google Shape;724;g25f3caed412_5_741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25f3caed412_5_741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26" name="Google Shape;726;g25f3caed412_5_7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g25f3caed412_5_7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84200" y="1047360"/>
            <a:ext cx="4316898" cy="2493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g25f3caed412_5_7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2400" y="1163280"/>
            <a:ext cx="4033999" cy="3433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25f3caed412_5_7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84200" y="3596326"/>
            <a:ext cx="4091381" cy="12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5f3caed412_5_780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25f3caed412_5_780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37" name="Google Shape;737;g25f3caed412_5_7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25f3caed412_5_7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g25f3caed412_5_7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g25f3caed412_5_7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g25f3caed412_5_7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g25f3caed412_5_7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g25f3caed412_5_7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g25f3caed412_5_78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g25f3caed412_5_780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46" name="Google Shape;746;g25f3caed412_5_78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g25f3caed412_5_780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48" name="Google Shape;748;g25f3caed412_5_780"/>
          <p:cNvSpPr/>
          <p:nvPr/>
        </p:nvSpPr>
        <p:spPr>
          <a:xfrm>
            <a:off x="1504800" y="409675"/>
            <a:ext cx="7796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모델링 : 선형 로지스틱 회귀 (잔차의 정규성 등분산성 독립성 검증)</a:t>
            </a:r>
            <a:endParaRPr b="1"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749" name="Google Shape;749;g25f3caed412_5_78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g25f3caed412_5_780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6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51" name="Google Shape;751;g25f3caed412_5_780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25f3caed412_5_780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25f3caed412_5_780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54" name="Google Shape;754;g25f3caed412_5_780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55" name="Google Shape;755;g25f3caed412_5_780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25f3caed412_5_780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57" name="Google Shape;757;g25f3caed412_5_78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25f3caed412_5_78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1025" y="1041605"/>
            <a:ext cx="3866951" cy="2831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g25f3caed412_5_78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24140" y="1047360"/>
            <a:ext cx="3586495" cy="252996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g25f3caed412_5_780"/>
          <p:cNvSpPr txBox="1"/>
          <p:nvPr/>
        </p:nvSpPr>
        <p:spPr>
          <a:xfrm>
            <a:off x="133200" y="3938475"/>
            <a:ext cx="4662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정확히 알 수 없지만 시각화를 보았을 때 규칙성이 없어보입니다. 만약 약간의 규칙성이 존재하더라도 현업에서는 정규성과 등분산성을 가정하고 사용하는 경우도 존재하기에 상황에 따라 사용할 수도 있을 것 같습니다.</a:t>
            </a:r>
            <a:endParaRPr/>
          </a:p>
        </p:txBody>
      </p:sp>
      <p:sp>
        <p:nvSpPr>
          <p:cNvPr id="761" name="Google Shape;761;g25f3caed412_5_780"/>
          <p:cNvSpPr txBox="1"/>
          <p:nvPr/>
        </p:nvSpPr>
        <p:spPr>
          <a:xfrm>
            <a:off x="4796100" y="3849000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잔차는 정규성 독립성 등분산성을 만족해야 모델을 사용할 수 있는데 정규성을 따르는 것을 볼 수 있습니다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5f3caed412_5_820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25f3caed412_5_820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69" name="Google Shape;769;g25f3caed412_5_8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g25f3caed412_5_8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g25f3caed412_5_8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g25f3caed412_5_8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g25f3caed412_5_8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g25f3caed412_5_8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g25f3caed412_5_8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g25f3caed412_5_8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g25f3caed412_5_820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78" name="Google Shape;778;g25f3caed412_5_8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g25f3caed412_5_820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80" name="Google Shape;780;g25f3caed412_5_820"/>
          <p:cNvSpPr/>
          <p:nvPr/>
        </p:nvSpPr>
        <p:spPr>
          <a:xfrm>
            <a:off x="1504800" y="409675"/>
            <a:ext cx="7796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모델링 : 선형 로지스틱 회귀</a:t>
            </a:r>
            <a:r>
              <a:rPr b="1" lang="en-US" sz="1800">
                <a:solidFill>
                  <a:schemeClr val="lt1"/>
                </a:solidFill>
              </a:rPr>
              <a:t> (잔차의 정규성 등분산성 독립성 검증)</a:t>
            </a:r>
            <a:endParaRPr b="1"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781" name="Google Shape;781;g25f3caed412_5_8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g25f3caed412_5_820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6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83" name="Google Shape;783;g25f3caed412_5_820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25f3caed412_5_820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25f3caed412_5_820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86" name="Google Shape;786;g25f3caed412_5_820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87" name="Google Shape;787;g25f3caed412_5_820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25f3caed412_5_820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89" name="Google Shape;789;g25f3caed412_5_8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g25f3caed412_5_8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8845" y="1127880"/>
            <a:ext cx="4884992" cy="3639481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g25f3caed412_5_820"/>
          <p:cNvSpPr txBox="1"/>
          <p:nvPr/>
        </p:nvSpPr>
        <p:spPr>
          <a:xfrm>
            <a:off x="5239625" y="1357975"/>
            <a:ext cx="30000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관리상하한을 벗어나는 부분이 일부 존재합니다. 하지만 대부분은 관리 상한과 하한에 존재합니다.</a:t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2" name="Google Shape;792;g25f3caed412_5_820"/>
          <p:cNvSpPr txBox="1"/>
          <p:nvPr/>
        </p:nvSpPr>
        <p:spPr>
          <a:xfrm>
            <a:off x="5239625" y="2031000"/>
            <a:ext cx="3641400" cy="28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모델 평가 </a:t>
            </a:r>
            <a:endParaRPr b="1" sz="15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최초 모델을 구축하고, 다중공선성과 P-value를 확인하면서 의미있는 변수만 가지고 최종모델을 구축하였습니다. 연속형 변수만을 사용하였고, 범주형 변수인 Owner_Type는 각각 1,2,3,4로 치환해주었습니다. </a:t>
            </a:r>
            <a:endParaRPr b="1" sz="9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다중공선성아 의심되는 변수는 없었고, P-value가 매우 큰 Mileage와 Owner Type을 제거하고 </a:t>
            </a: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Kilometers_Driven,Engine, Power,Age를 넣은 모델이 최종모델이 되었습니다.</a:t>
            </a:r>
            <a:endParaRPr b="1" sz="9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 data의 결정계수는 65.6%, test data의 결정계수는 64.6%이 나왔습니다 성능이 나쁘기 때문에 가격 예측 모델로는 사용하기 힘들다고 생각됩니다. </a:t>
            </a:r>
            <a:endParaRPr b="1" sz="9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5f3caed412_5_864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25f3caed412_5_864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00" name="Google Shape;800;g25f3caed412_5_8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g25f3caed412_5_8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g25f3caed412_5_8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g25f3caed412_5_8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g25f3caed412_5_8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g25f3caed412_5_8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g25f3caed412_5_8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g25f3caed412_5_8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g25f3caed412_5_864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09" name="Google Shape;809;g25f3caed412_5_86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g25f3caed412_5_864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1" name="Google Shape;811;g25f3caed412_5_864"/>
          <p:cNvSpPr/>
          <p:nvPr/>
        </p:nvSpPr>
        <p:spPr>
          <a:xfrm>
            <a:off x="1504800" y="409675"/>
            <a:ext cx="5970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모델링 : 선형 로지스틱 회귀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12" name="Google Shape;812;g25f3caed412_5_86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g25f3caed412_5_864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6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4" name="Google Shape;814;g25f3caed412_5_864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25f3caed412_5_864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g25f3caed412_5_864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7" name="Google Shape;817;g25f3caed412_5_864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8" name="Google Shape;818;g25f3caed412_5_864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25f3caed412_5_864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20" name="Google Shape;820;g25f3caed412_5_86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g25f3caed412_5_86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87024" y="1097176"/>
            <a:ext cx="4789650" cy="29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g25f3caed412_5_864"/>
          <p:cNvSpPr txBox="1"/>
          <p:nvPr/>
        </p:nvSpPr>
        <p:spPr>
          <a:xfrm>
            <a:off x="2250500" y="4046300"/>
            <a:ext cx="5155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Age과 Power가 유의미한 변수인 것을 알 수 있습니다. 중고차량을 판매할 때 연식과 최대출력 데이터가 있으면 어느정도 중고차량 가격을 예측할 수 있을 것입니다. 하지만 성능은 매우 안좋습니다.</a:t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5f3caed412_5_984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25f3caed412_5_984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30" name="Google Shape;830;g25f3caed412_5_9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g25f3caed412_5_9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g25f3caed412_5_9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g25f3caed412_5_9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g25f3caed412_5_9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g25f3caed412_5_9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g25f3caed412_5_9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g25f3caed412_5_98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g25f3caed412_5_984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39" name="Google Shape;839;g25f3caed412_5_98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g25f3caed412_5_984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41" name="Google Shape;841;g25f3caed412_5_984"/>
          <p:cNvSpPr/>
          <p:nvPr/>
        </p:nvSpPr>
        <p:spPr>
          <a:xfrm>
            <a:off x="1504800" y="409675"/>
            <a:ext cx="5970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모델링 : 그래디언트 부스팅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42" name="Google Shape;842;g25f3caed412_5_98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g25f3caed412_5_984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6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44" name="Google Shape;844;g25f3caed412_5_984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g25f3caed412_5_984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g25f3caed412_5_984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47" name="Google Shape;847;g25f3caed412_5_984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48" name="Google Shape;848;g25f3caed412_5_984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25f3caed412_5_984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50" name="Google Shape;850;g25f3caed412_5_98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g25f3caed412_5_98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8475" y="1153699"/>
            <a:ext cx="4929576" cy="17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g25f3caed412_5_984"/>
          <p:cNvSpPr txBox="1"/>
          <p:nvPr/>
        </p:nvSpPr>
        <p:spPr>
          <a:xfrm>
            <a:off x="188475" y="2877225"/>
            <a:ext cx="4197900" cy="1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최초 디폴트값 성능은 Training 0.891, Test 0.878입니다.</a:t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모델은 상관도를 기준으로 유의미한 연속형 변수와 인코딩해준 Owner_Type만을 넣고 구축하였습니다. </a:t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데이터는 7:3으로 나누어주었습니다. </a:t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53" name="Google Shape;853;g25f3caed412_5_98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70451" y="1047360"/>
            <a:ext cx="3530649" cy="2662163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25f3caed412_5_984"/>
          <p:cNvSpPr txBox="1"/>
          <p:nvPr/>
        </p:nvSpPr>
        <p:spPr>
          <a:xfrm>
            <a:off x="5118050" y="3861925"/>
            <a:ext cx="4041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그랜디언트 부스팅을 모델 구축할 때 최적파라미터를 찾기 위해 n_estimators에 따른 성능을 보았을 때 교차하는 부분은 n_estimator=70으로 선정하였습니다.</a:t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"/>
          <p:cNvSpPr/>
          <p:nvPr/>
        </p:nvSpPr>
        <p:spPr>
          <a:xfrm>
            <a:off x="5375160" y="1657440"/>
            <a:ext cx="3292200" cy="3123720"/>
          </a:xfrm>
          <a:prstGeom prst="foldedCorner">
            <a:avLst>
              <a:gd fmla="val 18000" name="adj"/>
            </a:avLst>
          </a:prstGeom>
          <a:solidFill>
            <a:srgbClr val="D7E4BD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"/>
          <p:cNvSpPr/>
          <p:nvPr/>
        </p:nvSpPr>
        <p:spPr>
          <a:xfrm>
            <a:off x="117360" y="274680"/>
            <a:ext cx="3047760" cy="39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.연구배경 및 목적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49" name="Google Shape;24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36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6120" y="84240"/>
            <a:ext cx="2615760" cy="27756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"/>
          <p:cNvSpPr/>
          <p:nvPr/>
        </p:nvSpPr>
        <p:spPr>
          <a:xfrm>
            <a:off x="1432080" y="133200"/>
            <a:ext cx="2282400" cy="30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60" y="1006560"/>
            <a:ext cx="3725640" cy="52992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"/>
          <p:cNvSpPr/>
          <p:nvPr/>
        </p:nvSpPr>
        <p:spPr>
          <a:xfrm rot="5400000">
            <a:off x="83880" y="1079640"/>
            <a:ext cx="312480" cy="296640"/>
          </a:xfrm>
          <a:prstGeom prst="rtTriangle">
            <a:avLst/>
          </a:prstGeom>
          <a:gradFill>
            <a:gsLst>
              <a:gs pos="0">
                <a:srgbClr val="004A85"/>
              </a:gs>
              <a:gs pos="100000">
                <a:srgbClr val="004A85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"/>
          <p:cNvSpPr/>
          <p:nvPr/>
        </p:nvSpPr>
        <p:spPr>
          <a:xfrm>
            <a:off x="388800" y="1087560"/>
            <a:ext cx="2868120" cy="3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00"/>
                </a:solidFill>
              </a:rPr>
              <a:t>프로젝트 배경 및  필요성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56" name="Google Shape;25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6200" y="438120"/>
            <a:ext cx="595080" cy="51084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"/>
          <p:cNvSpPr/>
          <p:nvPr/>
        </p:nvSpPr>
        <p:spPr>
          <a:xfrm>
            <a:off x="237600" y="341280"/>
            <a:ext cx="819360" cy="53388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58" name="Google Shape;258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04800" y="409680"/>
            <a:ext cx="2057040" cy="3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"/>
          <p:cNvSpPr/>
          <p:nvPr/>
        </p:nvSpPr>
        <p:spPr>
          <a:xfrm>
            <a:off x="1504800" y="409680"/>
            <a:ext cx="3657240" cy="3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프로젝트 배경 및 목적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1" name="Google Shape;261;p2"/>
          <p:cNvSpPr/>
          <p:nvPr/>
        </p:nvSpPr>
        <p:spPr>
          <a:xfrm>
            <a:off x="133200" y="1669680"/>
            <a:ext cx="5094000" cy="3116520"/>
          </a:xfrm>
          <a:prstGeom prst="rect">
            <a:avLst/>
          </a:prstGeom>
          <a:noFill/>
          <a:ln cap="flat" cmpd="sng" w="25550">
            <a:solidFill>
              <a:srgbClr val="77933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"/>
          <p:cNvSpPr/>
          <p:nvPr/>
        </p:nvSpPr>
        <p:spPr>
          <a:xfrm>
            <a:off x="5375160" y="1657440"/>
            <a:ext cx="3292200" cy="2016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strike="noStrike">
                <a:solidFill>
                  <a:srgbClr val="000000"/>
                </a:solidFill>
              </a:rPr>
              <a:t>한국무역협회 뉴델리 지부는 “프로스트앤설리번과 DWA가 공동 발표한 ‘인도 중고차 시장 연구’ 보고서에 따르면 인도 중고차 시장은 2021~22회계연도의 380만 대에서 2025~26회계연도에는 820만대 규모로 성장할 것”이라고 밝혔다.</a:t>
            </a:r>
            <a:endParaRPr sz="1000" strike="noStrike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strike="noStrike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strike="noStrike">
                <a:solidFill>
                  <a:srgbClr val="000000"/>
                </a:solidFill>
              </a:rPr>
              <a:t>인도의 컨설팅업체 레드시어는 온라인 플랫폼을 기반으로 한 중고차 서비스 및 수리 시장이 연평균 12% 성장해 작년의 80억 달러에서 2030년에는 250억의 가치를 가질 것이라고 밝혔다.</a:t>
            </a:r>
            <a:endParaRPr sz="1000" strike="noStrike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63" name="Google Shape;263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9720" y="382680"/>
            <a:ext cx="525240" cy="4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"/>
          <p:cNvSpPr/>
          <p:nvPr/>
        </p:nvSpPr>
        <p:spPr>
          <a:xfrm>
            <a:off x="133200" y="429120"/>
            <a:ext cx="819360" cy="53388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1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5" name="Google Shape;265;p2"/>
          <p:cNvSpPr/>
          <p:nvPr/>
        </p:nvSpPr>
        <p:spPr>
          <a:xfrm>
            <a:off x="0" y="4943520"/>
            <a:ext cx="8953200" cy="190080"/>
          </a:xfrm>
          <a:prstGeom prst="rect">
            <a:avLst/>
          </a:prstGeom>
          <a:solidFill>
            <a:srgbClr val="4F81BD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"/>
          <p:cNvSpPr/>
          <p:nvPr/>
        </p:nvSpPr>
        <p:spPr>
          <a:xfrm>
            <a:off x="-4680" y="4943520"/>
            <a:ext cx="1626840" cy="19008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"/>
          <p:cNvSpPr/>
          <p:nvPr/>
        </p:nvSpPr>
        <p:spPr>
          <a:xfrm>
            <a:off x="-19080" y="4924440"/>
            <a:ext cx="1617480" cy="24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8" name="Google Shape;268;p2"/>
          <p:cNvSpPr/>
          <p:nvPr/>
        </p:nvSpPr>
        <p:spPr>
          <a:xfrm>
            <a:off x="1598760" y="4919760"/>
            <a:ext cx="6459120" cy="24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9" name="Google Shape;269;p2"/>
          <p:cNvSpPr/>
          <p:nvPr/>
        </p:nvSpPr>
        <p:spPr>
          <a:xfrm>
            <a:off x="7677000" y="4960800"/>
            <a:ext cx="1280880" cy="16488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"/>
          <p:cNvSpPr/>
          <p:nvPr/>
        </p:nvSpPr>
        <p:spPr>
          <a:xfrm>
            <a:off x="7677000" y="4925880"/>
            <a:ext cx="1280880" cy="21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71" name="Google Shape;271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27600" y="1704960"/>
            <a:ext cx="4491360" cy="52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8120" y="2552400"/>
            <a:ext cx="1880640" cy="111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58840" y="131040"/>
            <a:ext cx="1061640" cy="22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"/>
          <p:cNvPicPr preferRelativeResize="0"/>
          <p:nvPr/>
        </p:nvPicPr>
        <p:blipFill rotWithShape="1">
          <a:blip r:embed="rId14">
            <a:alphaModFix/>
          </a:blip>
          <a:srcRect b="41494" l="35613" r="46038" t="39825"/>
          <a:stretch/>
        </p:blipFill>
        <p:spPr>
          <a:xfrm>
            <a:off x="179640" y="3801240"/>
            <a:ext cx="248760" cy="21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79640" y="2165040"/>
            <a:ext cx="3047760" cy="36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876400" y="2573280"/>
            <a:ext cx="1942200" cy="10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"/>
          <p:cNvSpPr/>
          <p:nvPr/>
        </p:nvSpPr>
        <p:spPr>
          <a:xfrm>
            <a:off x="369720" y="3713400"/>
            <a:ext cx="4857480" cy="594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2"/>
          <p:cNvPicPr preferRelativeResize="0"/>
          <p:nvPr/>
        </p:nvPicPr>
        <p:blipFill rotWithShape="1">
          <a:blip r:embed="rId14">
            <a:alphaModFix/>
          </a:blip>
          <a:srcRect b="41494" l="35613" r="46038" t="39825"/>
          <a:stretch/>
        </p:blipFill>
        <p:spPr>
          <a:xfrm>
            <a:off x="179640" y="4319640"/>
            <a:ext cx="248760" cy="21708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"/>
          <p:cNvSpPr/>
          <p:nvPr/>
        </p:nvSpPr>
        <p:spPr>
          <a:xfrm>
            <a:off x="388800" y="4204440"/>
            <a:ext cx="462420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 strike="noStrike">
                <a:solidFill>
                  <a:srgbClr val="0000FF"/>
                </a:solidFill>
              </a:rPr>
              <a:t>현재 많은 기업들이 인도 중고차 시장에 뛰어들었으며, POS_Cars(주)가 인도 중고 차 시장에 진입한다면 매우 수익성이 있을 것으로 판단된다.  </a:t>
            </a:r>
            <a:endParaRPr b="1" sz="900" strike="noStrike">
              <a:solidFill>
                <a:srgbClr val="0000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0" name="Google Shape;280;p2"/>
          <p:cNvSpPr/>
          <p:nvPr/>
        </p:nvSpPr>
        <p:spPr>
          <a:xfrm>
            <a:off x="388800" y="3732123"/>
            <a:ext cx="46242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현대차와 기아의 인도 시장 점유율은 작년 21.1%였고, 올해에는 4월까지 21.7%를 기록했다. 마루티, 타타 등 현지 업체들이 강세를 보이는 상황에서도 소비자 수요에 맞춰 다양한 차급의 라인업을 공급한 결과 여러 차종이 판매량 상위권에 포진했다.</a:t>
            </a:r>
            <a:endParaRPr b="0" sz="900" strike="noStrike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9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81" name="Google Shape;281;p2"/>
          <p:cNvPicPr preferRelativeResize="0"/>
          <p:nvPr/>
        </p:nvPicPr>
        <p:blipFill rotWithShape="1">
          <a:blip r:embed="rId14">
            <a:alphaModFix/>
          </a:blip>
          <a:srcRect b="41494" l="35613" r="46038" t="39825"/>
          <a:stretch/>
        </p:blipFill>
        <p:spPr>
          <a:xfrm>
            <a:off x="5511240" y="3584170"/>
            <a:ext cx="248760" cy="21708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"/>
          <p:cNvSpPr txBox="1"/>
          <p:nvPr/>
        </p:nvSpPr>
        <p:spPr>
          <a:xfrm>
            <a:off x="5760000" y="4249875"/>
            <a:ext cx="2436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0000"/>
                </a:solidFill>
              </a:rPr>
              <a:t>중고차량 가격 예측 모델을 구축하고, 관련 핵심인자를 도출하여 마케팅 전략에 도움이 되고자 분석을 진행할 것이다.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283" name="Google Shape;283;p2"/>
          <p:cNvSpPr txBox="1"/>
          <p:nvPr/>
        </p:nvSpPr>
        <p:spPr>
          <a:xfrm>
            <a:off x="5760000" y="3558538"/>
            <a:ext cx="34560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 strike="noStrike">
                <a:solidFill>
                  <a:srgbClr val="0000FF"/>
                </a:solidFill>
              </a:rPr>
              <a:t>인도 중고차 시장의 성장세는 더욱 더 커질 전망이며, </a:t>
            </a:r>
            <a:endParaRPr b="1" sz="900" strike="noStrike">
              <a:solidFill>
                <a:srgbClr val="0000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 strike="noStrike">
                <a:solidFill>
                  <a:srgbClr val="0000FF"/>
                </a:solidFill>
              </a:rPr>
              <a:t>POS_Cars(주)가  시장에 진입하기 위해서는 차량 </a:t>
            </a:r>
            <a:endParaRPr b="1" sz="900" strike="noStrike">
              <a:solidFill>
                <a:srgbClr val="0000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 strike="noStrike">
                <a:solidFill>
                  <a:srgbClr val="0000FF"/>
                </a:solidFill>
              </a:rPr>
              <a:t>매입과 판매를 하는 과정에서 중고차량 가격 </a:t>
            </a:r>
            <a:endParaRPr b="1" sz="900" strike="noStrike">
              <a:solidFill>
                <a:srgbClr val="0000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 strike="noStrike">
                <a:solidFill>
                  <a:srgbClr val="0000FF"/>
                </a:solidFill>
              </a:rPr>
              <a:t>예측 모델의 필요성이 절대적임. </a:t>
            </a:r>
            <a:endParaRPr b="1" sz="900" strike="noStrike">
              <a:solidFill>
                <a:srgbClr val="0000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84" name="Google Shape;284;p2"/>
          <p:cNvPicPr preferRelativeResize="0"/>
          <p:nvPr/>
        </p:nvPicPr>
        <p:blipFill rotWithShape="1">
          <a:blip r:embed="rId14">
            <a:alphaModFix/>
          </a:blip>
          <a:srcRect b="41494" l="35613" r="46038" t="39824"/>
          <a:stretch/>
        </p:blipFill>
        <p:spPr>
          <a:xfrm>
            <a:off x="5511240" y="4319645"/>
            <a:ext cx="248760" cy="217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5f3caed412_5_1011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g25f3caed412_5_1011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62" name="Google Shape;862;g25f3caed412_5_10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g25f3caed412_5_10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g25f3caed412_5_10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g25f3caed412_5_10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g25f3caed412_5_10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g25f3caed412_5_10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g25f3caed412_5_10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g25f3caed412_5_10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g25f3caed412_5_1011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71" name="Google Shape;871;g25f3caed412_5_10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g25f3caed412_5_1011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73" name="Google Shape;873;g25f3caed412_5_1011"/>
          <p:cNvSpPr/>
          <p:nvPr/>
        </p:nvSpPr>
        <p:spPr>
          <a:xfrm>
            <a:off x="1504800" y="409675"/>
            <a:ext cx="5970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모델링 : </a:t>
            </a:r>
            <a:r>
              <a:rPr b="1" lang="en-US" sz="1800">
                <a:solidFill>
                  <a:schemeClr val="lt1"/>
                </a:solidFill>
              </a:rPr>
              <a:t>그래디언트 부스팅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74" name="Google Shape;874;g25f3caed412_5_10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g25f3caed412_5_1011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6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76" name="Google Shape;876;g25f3caed412_5_1011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g25f3caed412_5_1011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g25f3caed412_5_1011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79" name="Google Shape;879;g25f3caed412_5_1011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80" name="Google Shape;880;g25f3caed412_5_1011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25f3caed412_5_1011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82" name="Google Shape;882;g25f3caed412_5_10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g25f3caed412_5_10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949" y="1147164"/>
            <a:ext cx="3449025" cy="261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g25f3caed412_5_101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02724" y="1147175"/>
            <a:ext cx="3449025" cy="252156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g25f3caed412_5_1011"/>
          <p:cNvSpPr txBox="1"/>
          <p:nvPr/>
        </p:nvSpPr>
        <p:spPr>
          <a:xfrm>
            <a:off x="1182250" y="3901600"/>
            <a:ext cx="67242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 성능이 더 높은 것으로 문제가 있지만 파라미터들 사이에 상관관계가 존재하기에 다른 값들을 조정한다면 조금씩 그래프가 바뀌고, 최적파라미터를 찾는 과정이기에 넘어갔습니다.</a:t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min_samples_leaf=7, min_samples_split=20 을 선택하였습니다. GridSearch를 이용한 최적 파라미터는 leaf가 split보다 더 큰 값을 출력하므로 그래프와 표를 보고 직접 최적 파라미터를 선정하였습니다.</a:t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5f3caed412_5_1038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25f3caed412_5_1038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93" name="Google Shape;893;g25f3caed412_5_10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g25f3caed412_5_10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g25f3caed412_5_10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g25f3caed412_5_10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g25f3caed412_5_10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g25f3caed412_5_10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g25f3caed412_5_10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g25f3caed412_5_10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g25f3caed412_5_1038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902" name="Google Shape;902;g25f3caed412_5_10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g25f3caed412_5_1038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04" name="Google Shape;904;g25f3caed412_5_1038"/>
          <p:cNvSpPr/>
          <p:nvPr/>
        </p:nvSpPr>
        <p:spPr>
          <a:xfrm>
            <a:off x="1504800" y="409675"/>
            <a:ext cx="5970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모델링 : </a:t>
            </a:r>
            <a:r>
              <a:rPr b="1" lang="en-US" sz="1800">
                <a:solidFill>
                  <a:schemeClr val="lt1"/>
                </a:solidFill>
              </a:rPr>
              <a:t>그래디언트 부스팅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905" name="Google Shape;905;g25f3caed412_5_10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g25f3caed412_5_1038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6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07" name="Google Shape;907;g25f3caed412_5_1038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g25f3caed412_5_1038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g25f3caed412_5_1038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10" name="Google Shape;910;g25f3caed412_5_1038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11" name="Google Shape;911;g25f3caed412_5_1038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g25f3caed412_5_1038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913" name="Google Shape;913;g25f3caed412_5_10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g25f3caed412_5_10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4149" y="1192765"/>
            <a:ext cx="3616900" cy="275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g25f3caed412_5_10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718950" y="1120062"/>
            <a:ext cx="4010050" cy="2903374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g25f3caed412_5_1038"/>
          <p:cNvSpPr txBox="1"/>
          <p:nvPr/>
        </p:nvSpPr>
        <p:spPr>
          <a:xfrm>
            <a:off x="1598525" y="4073588"/>
            <a:ext cx="6225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max_depth=6, learning_rate=0.1을 선택하였습니다. learning rate가 0.1일 때 가장 성능이 좋고, max depth는 6부터 점점 수렴하고, 너무 높으면 과적합 위험이 있기에 6 선택했습니다.</a:t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5f3caed412_5_1080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g25f3caed412_5_1080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924" name="Google Shape;924;g25f3caed412_5_10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g25f3caed412_5_10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g25f3caed412_5_10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g25f3caed412_5_10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g25f3caed412_5_10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g25f3caed412_5_10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g25f3caed412_5_10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g25f3caed412_5_108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g25f3caed412_5_1080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933" name="Google Shape;933;g25f3caed412_5_108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g25f3caed412_5_1080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35" name="Google Shape;935;g25f3caed412_5_1080"/>
          <p:cNvSpPr/>
          <p:nvPr/>
        </p:nvSpPr>
        <p:spPr>
          <a:xfrm>
            <a:off x="1504800" y="409675"/>
            <a:ext cx="5970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모델링 : </a:t>
            </a:r>
            <a:r>
              <a:rPr b="1" lang="en-US" sz="1800">
                <a:solidFill>
                  <a:schemeClr val="lt1"/>
                </a:solidFill>
              </a:rPr>
              <a:t>그래디언트 부스팅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936" name="Google Shape;936;g25f3caed412_5_108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g25f3caed412_5_1080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6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38" name="Google Shape;938;g25f3caed412_5_1080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25f3caed412_5_1080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g25f3caed412_5_1080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41" name="Google Shape;941;g25f3caed412_5_1080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42" name="Google Shape;942;g25f3caed412_5_1080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g25f3caed412_5_1080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944" name="Google Shape;944;g25f3caed412_5_108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g25f3caed412_5_1080"/>
          <p:cNvSpPr txBox="1"/>
          <p:nvPr/>
        </p:nvSpPr>
        <p:spPr>
          <a:xfrm>
            <a:off x="5131500" y="2175150"/>
            <a:ext cx="30000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Age과 Power가 유의미한 변수인 것을 알 수 있습니다. 중고차량을 판매할 때 연식과 최대출력 데이터가 있으면 어느정도 중고차량 가격을 예측할 수 있을 것입니다.</a:t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46" name="Google Shape;946;g25f3caed412_5_108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3200" y="1437742"/>
            <a:ext cx="4562300" cy="2869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5f3caed412_5_682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g25f3caed412_5_682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954" name="Google Shape;954;g25f3caed412_5_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g25f3caed412_5_6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g25f3caed412_5_6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g25f3caed412_5_6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g25f3caed412_5_6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g25f3caed412_5_6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g25f3caed412_5_6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g25f3caed412_5_6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g25f3caed412_5_682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963" name="Google Shape;963;g25f3caed412_5_6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g25f3caed412_5_682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65" name="Google Shape;965;g25f3caed412_5_682"/>
          <p:cNvSpPr/>
          <p:nvPr/>
        </p:nvSpPr>
        <p:spPr>
          <a:xfrm>
            <a:off x="1504800" y="409675"/>
            <a:ext cx="5970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모델링 : 그래디언트 부스팅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966" name="Google Shape;966;g25f3caed412_5_68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g25f3caed412_5_682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6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68" name="Google Shape;968;g25f3caed412_5_682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g25f3caed412_5_682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g25f3caed412_5_682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71" name="Google Shape;971;g25f3caed412_5_682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72" name="Google Shape;972;g25f3caed412_5_682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g25f3caed412_5_682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974" name="Google Shape;974;g25f3caed412_5_68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g25f3caed412_5_68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8850" y="1170187"/>
            <a:ext cx="8207301" cy="2691926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g25f3caed412_5_682"/>
          <p:cNvSpPr txBox="1"/>
          <p:nvPr/>
        </p:nvSpPr>
        <p:spPr>
          <a:xfrm>
            <a:off x="258850" y="3931038"/>
            <a:ext cx="70185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성능이 가장장 높은 93.5%, 90.3%가 나왔습니다.최초 파라미터 디폴트 값일 때는 </a:t>
            </a: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Training 0.891, Test 0.878이였습니다. 파라미터 선정을 통해 모델의 성능이 향상되었습니다. GridSearchCV 를 통한 모델의 최적화를 더 할 수 있을 것이라고 판단됩니다. 성능은 현재까지 가장 높기에 </a:t>
            </a: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추가적인 과적합 검증을 해보고, 과적합이 존재하지 않는다면 최종 모델로 선정할 것입니다.</a:t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25f3caed412_5_1124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g25f3caed412_5_1124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984" name="Google Shape;984;g25f3caed412_5_1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g25f3caed412_5_1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g25f3caed412_5_1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g25f3caed412_5_11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g25f3caed412_5_11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g25f3caed412_5_11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g25f3caed412_5_11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g25f3caed412_5_11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g25f3caed412_5_1124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993" name="Google Shape;993;g25f3caed412_5_11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g25f3caed412_5_1124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95" name="Google Shape;995;g25f3caed412_5_1124"/>
          <p:cNvSpPr/>
          <p:nvPr/>
        </p:nvSpPr>
        <p:spPr>
          <a:xfrm>
            <a:off x="1504800" y="409675"/>
            <a:ext cx="5970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모델링 : 의사결정나무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996" name="Google Shape;996;g25f3caed412_5_11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g25f3caed412_5_1124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6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98" name="Google Shape;998;g25f3caed412_5_1124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g25f3caed412_5_1124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g25f3caed412_5_1124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01" name="Google Shape;1001;g25f3caed412_5_1124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02" name="Google Shape;1002;g25f3caed412_5_1124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g25f3caed412_5_1124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04" name="Google Shape;1004;g25f3caed412_5_11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g25f3caed412_5_1124"/>
          <p:cNvSpPr txBox="1"/>
          <p:nvPr/>
        </p:nvSpPr>
        <p:spPr>
          <a:xfrm>
            <a:off x="258850" y="3944400"/>
            <a:ext cx="69945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모델은 상관도를 기준으로 유의미한 연속형 변수와 인코딩해준 Owner_Type만을 넣고 구축하였습니다. 데이터 7:3으로 나누어주었습니다. </a:t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06" name="Google Shape;1006;g25f3caed412_5_11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2400" y="1163280"/>
            <a:ext cx="6862200" cy="2781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5f3caed412_5_1153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25f3caed412_5_1153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14" name="Google Shape;1014;g25f3caed412_5_1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g25f3caed412_5_1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g25f3caed412_5_11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g25f3caed412_5_11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g25f3caed412_5_11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g25f3caed412_5_11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g25f3caed412_5_11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g25f3caed412_5_11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g25f3caed412_5_1153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23" name="Google Shape;1023;g25f3caed412_5_11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g25f3caed412_5_1153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5" name="Google Shape;1025;g25f3caed412_5_1153"/>
          <p:cNvSpPr/>
          <p:nvPr/>
        </p:nvSpPr>
        <p:spPr>
          <a:xfrm>
            <a:off x="1504800" y="409675"/>
            <a:ext cx="5970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모델링 : </a:t>
            </a:r>
            <a:r>
              <a:rPr b="1" lang="en-US" sz="1800">
                <a:solidFill>
                  <a:schemeClr val="lt1"/>
                </a:solidFill>
              </a:rPr>
              <a:t>의사결정나무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26" name="Google Shape;1026;g25f3caed412_5_11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g25f3caed412_5_1153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6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8" name="Google Shape;1028;g25f3caed412_5_1153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g25f3caed412_5_1153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g25f3caed412_5_1153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31" name="Google Shape;1031;g25f3caed412_5_1153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32" name="Google Shape;1032;g25f3caed412_5_1153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g25f3caed412_5_1153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34" name="Google Shape;1034;g25f3caed412_5_115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g25f3caed412_5_1153"/>
          <p:cNvSpPr txBox="1"/>
          <p:nvPr/>
        </p:nvSpPr>
        <p:spPr>
          <a:xfrm>
            <a:off x="360350" y="4096800"/>
            <a:ext cx="6459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최적 파라미터를 찾기 위해 GridSearch를 통해 찾아주었습니다. 가각 max_depth =10, min_samples_leaf =12 , min_samples_split= 30이 출력되었고, 이 때 성능은 0.788 입니다. </a:t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36" name="Google Shape;1036;g25f3caed412_5_115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3200" y="1116649"/>
            <a:ext cx="5621200" cy="216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g25f3caed412_5_115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3200" y="3340350"/>
            <a:ext cx="7926995" cy="7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5f3caed412_5_1182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g25f3caed412_5_1182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45" name="Google Shape;1045;g25f3caed412_5_1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g25f3caed412_5_1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g25f3caed412_5_11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g25f3caed412_5_11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g25f3caed412_5_11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g25f3caed412_5_11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g25f3caed412_5_11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g25f3caed412_5_11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g25f3caed412_5_1182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54" name="Google Shape;1054;g25f3caed412_5_11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g25f3caed412_5_1182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56" name="Google Shape;1056;g25f3caed412_5_1182"/>
          <p:cNvSpPr/>
          <p:nvPr/>
        </p:nvSpPr>
        <p:spPr>
          <a:xfrm>
            <a:off x="1504800" y="409675"/>
            <a:ext cx="5970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모델링 : </a:t>
            </a:r>
            <a:r>
              <a:rPr b="1" lang="en-US" sz="1800">
                <a:solidFill>
                  <a:schemeClr val="lt1"/>
                </a:solidFill>
              </a:rPr>
              <a:t>의사결정나무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57" name="Google Shape;1057;g25f3caed412_5_118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g25f3caed412_5_1182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6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59" name="Google Shape;1059;g25f3caed412_5_1182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g25f3caed412_5_1182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g25f3caed412_5_1182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62" name="Google Shape;1062;g25f3caed412_5_1182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63" name="Google Shape;1063;g25f3caed412_5_1182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g25f3caed412_5_1182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65" name="Google Shape;1065;g25f3caed412_5_118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g25f3caed412_5_1182"/>
          <p:cNvSpPr txBox="1"/>
          <p:nvPr/>
        </p:nvSpPr>
        <p:spPr>
          <a:xfrm>
            <a:off x="152400" y="3980300"/>
            <a:ext cx="5548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성능은 Training과 Test 각각 0.851, 0.841이 나왔습니다. 높은 성능을 가졌지만 이전에서 돌린 그래디언트 부스팅보다 성능이 낮습니다. 변수 중요도는 그래디언트 부스팅과 거의 유사하게 나왔습니다.</a:t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67" name="Google Shape;1067;g25f3caed412_5_118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2400" y="1163280"/>
            <a:ext cx="8648699" cy="266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g25f3caed412_5_118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00600" y="2805210"/>
            <a:ext cx="2894301" cy="1843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5f3caed412_5_1211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g25f3caed412_5_1211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76" name="Google Shape;1076;g25f3caed412_5_1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g25f3caed412_5_1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g25f3caed412_5_12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g25f3caed412_5_12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g25f3caed412_5_12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g25f3caed412_5_12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g25f3caed412_5_12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g25f3caed412_5_12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g25f3caed412_5_1211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85" name="Google Shape;1085;g25f3caed412_5_12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g25f3caed412_5_1211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87" name="Google Shape;1087;g25f3caed412_5_1211"/>
          <p:cNvSpPr/>
          <p:nvPr/>
        </p:nvSpPr>
        <p:spPr>
          <a:xfrm>
            <a:off x="1504800" y="409675"/>
            <a:ext cx="5970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모델링 : </a:t>
            </a:r>
            <a:r>
              <a:rPr b="1" lang="en-US" sz="1800">
                <a:solidFill>
                  <a:schemeClr val="lt1"/>
                </a:solidFill>
              </a:rPr>
              <a:t>랜덤 포레스트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88" name="Google Shape;1088;g25f3caed412_5_12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g25f3caed412_5_1211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6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90" name="Google Shape;1090;g25f3caed412_5_1211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g25f3caed412_5_1211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g25f3caed412_5_1211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93" name="Google Shape;1093;g25f3caed412_5_1211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94" name="Google Shape;1094;g25f3caed412_5_1211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g25f3caed412_5_1211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96" name="Google Shape;1096;g25f3caed412_5_12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g25f3caed412_5_1211"/>
          <p:cNvSpPr txBox="1"/>
          <p:nvPr/>
        </p:nvSpPr>
        <p:spPr>
          <a:xfrm>
            <a:off x="360350" y="3937900"/>
            <a:ext cx="5548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모델은 상관도를 기준으로 유의미한 연속형 변수와 인코딩해준 Owner_Type만을 넣고 구축하였습니다. 데이터 7:3으로 나누어주었습니다. </a:t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98" name="Google Shape;1098;g25f3caed412_5_12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8850" y="1169771"/>
            <a:ext cx="7010943" cy="276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5f3caed412_5_1246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g25f3caed412_5_1246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06" name="Google Shape;1106;g25f3caed412_5_1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g25f3caed412_5_1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g25f3caed412_5_12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g25f3caed412_5_12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g25f3caed412_5_12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g25f3caed412_5_12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g25f3caed412_5_12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g25f3caed412_5_12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g25f3caed412_5_1246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15" name="Google Shape;1115;g25f3caed412_5_12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g25f3caed412_5_1246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17" name="Google Shape;1117;g25f3caed412_5_1246"/>
          <p:cNvSpPr/>
          <p:nvPr/>
        </p:nvSpPr>
        <p:spPr>
          <a:xfrm>
            <a:off x="1504800" y="409675"/>
            <a:ext cx="5970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모델링 : </a:t>
            </a:r>
            <a:r>
              <a:rPr b="1" lang="en-US" sz="1800">
                <a:solidFill>
                  <a:schemeClr val="lt1"/>
                </a:solidFill>
              </a:rPr>
              <a:t>랜덤 포레스트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18" name="Google Shape;1118;g25f3caed412_5_12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g25f3caed412_5_1246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6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20" name="Google Shape;1120;g25f3caed412_5_1246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g25f3caed412_5_1246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g25f3caed412_5_1246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23" name="Google Shape;1123;g25f3caed412_5_1246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24" name="Google Shape;1124;g25f3caed412_5_1246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g25f3caed412_5_1246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26" name="Google Shape;1126;g25f3caed412_5_12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g25f3caed412_5_1246"/>
          <p:cNvSpPr txBox="1"/>
          <p:nvPr/>
        </p:nvSpPr>
        <p:spPr>
          <a:xfrm>
            <a:off x="360350" y="4096800"/>
            <a:ext cx="7643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최적 파라미터를 찾기 위해 GridSearch를 통해 찾아주었습니다. 가각 max_depth =10, min_samples_leaf =3 , min_samples_split= 10이 출력되었고, 이 때 성능은 0.822 입니다.  </a:t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28" name="Google Shape;1128;g25f3caed412_5_12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0345" y="1121705"/>
            <a:ext cx="5174784" cy="281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5f3caed412_5_1340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g25f3caed412_5_1340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36" name="Google Shape;1136;g25f3caed412_5_1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g25f3caed412_5_13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g25f3caed412_5_13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g25f3caed412_5_13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g25f3caed412_5_13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g25f3caed412_5_13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g25f3caed412_5_13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g25f3caed412_5_13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g25f3caed412_5_1340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45" name="Google Shape;1145;g25f3caed412_5_13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g25f3caed412_5_1340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47" name="Google Shape;1147;g25f3caed412_5_1340"/>
          <p:cNvSpPr/>
          <p:nvPr/>
        </p:nvSpPr>
        <p:spPr>
          <a:xfrm>
            <a:off x="1504800" y="409675"/>
            <a:ext cx="5970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모델링 : </a:t>
            </a:r>
            <a:r>
              <a:rPr b="1" lang="en-US" sz="1800">
                <a:solidFill>
                  <a:schemeClr val="lt1"/>
                </a:solidFill>
              </a:rPr>
              <a:t>랜덤 포레스트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48" name="Google Shape;1148;g25f3caed412_5_13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g25f3caed412_5_1340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6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50" name="Google Shape;1150;g25f3caed412_5_1340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g25f3caed412_5_1340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g25f3caed412_5_1340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53" name="Google Shape;1153;g25f3caed412_5_1340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54" name="Google Shape;1154;g25f3caed412_5_1340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g25f3caed412_5_1340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56" name="Google Shape;1156;g25f3caed412_5_13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g25f3caed412_5_13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7875" y="1115134"/>
            <a:ext cx="6351427" cy="32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g25f3caed412_5_1340"/>
          <p:cNvSpPr txBox="1"/>
          <p:nvPr/>
        </p:nvSpPr>
        <p:spPr>
          <a:xfrm>
            <a:off x="242288" y="4464388"/>
            <a:ext cx="68226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랜덤 포레스트의 나무하나를 시각화해보았습니다.</a:t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f3caed412_0_0"/>
          <p:cNvSpPr/>
          <p:nvPr/>
        </p:nvSpPr>
        <p:spPr>
          <a:xfrm>
            <a:off x="5948280" y="3297240"/>
            <a:ext cx="521999" cy="375840"/>
          </a:xfrm>
          <a:custGeom>
            <a:rect b="b" l="l" r="r" t="t"/>
            <a:pathLst>
              <a:path extrusionOk="0" h="900" w="1057">
                <a:moveTo>
                  <a:pt x="455" y="879"/>
                </a:moveTo>
                <a:lnTo>
                  <a:pt x="471" y="838"/>
                </a:lnTo>
                <a:lnTo>
                  <a:pt x="490" y="799"/>
                </a:lnTo>
                <a:lnTo>
                  <a:pt x="514" y="762"/>
                </a:lnTo>
                <a:lnTo>
                  <a:pt x="541" y="728"/>
                </a:lnTo>
                <a:lnTo>
                  <a:pt x="570" y="696"/>
                </a:lnTo>
                <a:lnTo>
                  <a:pt x="603" y="667"/>
                </a:lnTo>
                <a:lnTo>
                  <a:pt x="639" y="642"/>
                </a:lnTo>
                <a:lnTo>
                  <a:pt x="676" y="621"/>
                </a:lnTo>
                <a:lnTo>
                  <a:pt x="713" y="605"/>
                </a:lnTo>
                <a:lnTo>
                  <a:pt x="753" y="591"/>
                </a:lnTo>
                <a:lnTo>
                  <a:pt x="793" y="581"/>
                </a:lnTo>
                <a:lnTo>
                  <a:pt x="834" y="575"/>
                </a:lnTo>
                <a:lnTo>
                  <a:pt x="833" y="711"/>
                </a:lnTo>
                <a:lnTo>
                  <a:pt x="1056" y="374"/>
                </a:lnTo>
                <a:lnTo>
                  <a:pt x="818" y="0"/>
                </a:lnTo>
                <a:lnTo>
                  <a:pt x="819" y="137"/>
                </a:lnTo>
                <a:lnTo>
                  <a:pt x="757" y="143"/>
                </a:lnTo>
                <a:lnTo>
                  <a:pt x="694" y="154"/>
                </a:lnTo>
                <a:lnTo>
                  <a:pt x="634" y="168"/>
                </a:lnTo>
                <a:lnTo>
                  <a:pt x="574" y="188"/>
                </a:lnTo>
                <a:lnTo>
                  <a:pt x="516" y="211"/>
                </a:lnTo>
                <a:lnTo>
                  <a:pt x="460" y="238"/>
                </a:lnTo>
                <a:lnTo>
                  <a:pt x="405" y="270"/>
                </a:lnTo>
                <a:lnTo>
                  <a:pt x="352" y="306"/>
                </a:lnTo>
                <a:lnTo>
                  <a:pt x="302" y="346"/>
                </a:lnTo>
                <a:lnTo>
                  <a:pt x="255" y="390"/>
                </a:lnTo>
                <a:lnTo>
                  <a:pt x="211" y="437"/>
                </a:lnTo>
                <a:lnTo>
                  <a:pt x="170" y="486"/>
                </a:lnTo>
                <a:lnTo>
                  <a:pt x="134" y="539"/>
                </a:lnTo>
                <a:lnTo>
                  <a:pt x="101" y="595"/>
                </a:lnTo>
                <a:lnTo>
                  <a:pt x="72" y="653"/>
                </a:lnTo>
                <a:lnTo>
                  <a:pt x="47" y="711"/>
                </a:lnTo>
                <a:lnTo>
                  <a:pt x="27" y="773"/>
                </a:lnTo>
                <a:lnTo>
                  <a:pt x="11" y="835"/>
                </a:lnTo>
                <a:lnTo>
                  <a:pt x="0" y="899"/>
                </a:lnTo>
                <a:lnTo>
                  <a:pt x="238" y="741"/>
                </a:lnTo>
                <a:lnTo>
                  <a:pt x="455" y="879"/>
                </a:lnTo>
              </a:path>
            </a:pathLst>
          </a:custGeom>
          <a:solidFill>
            <a:srgbClr val="CCECFF">
              <a:alpha val="89800"/>
            </a:srgbClr>
          </a:solidFill>
          <a:ln cap="flat" cmpd="sng" w="9525">
            <a:solidFill>
              <a:srgbClr val="A6A6A6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dir="2700000" dist="35921">
              <a:schemeClr val="lt2"/>
            </a:outerShdw>
          </a:effectLst>
        </p:spPr>
      </p:sp>
      <p:sp>
        <p:nvSpPr>
          <p:cNvPr id="291" name="Google Shape;291;g25f3caed412_0_0"/>
          <p:cNvSpPr/>
          <p:nvPr/>
        </p:nvSpPr>
        <p:spPr>
          <a:xfrm>
            <a:off x="6246720" y="3767040"/>
            <a:ext cx="510839" cy="379081"/>
          </a:xfrm>
          <a:custGeom>
            <a:rect b="b" l="l" r="r" t="t"/>
            <a:pathLst>
              <a:path extrusionOk="0" h="904" w="1033">
                <a:moveTo>
                  <a:pt x="585" y="1"/>
                </a:moveTo>
                <a:lnTo>
                  <a:pt x="573" y="41"/>
                </a:lnTo>
                <a:lnTo>
                  <a:pt x="556" y="78"/>
                </a:lnTo>
                <a:lnTo>
                  <a:pt x="537" y="116"/>
                </a:lnTo>
                <a:lnTo>
                  <a:pt x="514" y="150"/>
                </a:lnTo>
                <a:lnTo>
                  <a:pt x="488" y="182"/>
                </a:lnTo>
                <a:lnTo>
                  <a:pt x="459" y="212"/>
                </a:lnTo>
                <a:lnTo>
                  <a:pt x="427" y="239"/>
                </a:lnTo>
                <a:lnTo>
                  <a:pt x="393" y="262"/>
                </a:lnTo>
                <a:lnTo>
                  <a:pt x="356" y="283"/>
                </a:lnTo>
                <a:lnTo>
                  <a:pt x="317" y="301"/>
                </a:lnTo>
                <a:lnTo>
                  <a:pt x="277" y="314"/>
                </a:lnTo>
                <a:lnTo>
                  <a:pt x="236" y="323"/>
                </a:lnTo>
                <a:lnTo>
                  <a:pt x="235" y="187"/>
                </a:lnTo>
                <a:lnTo>
                  <a:pt x="159" y="298"/>
                </a:lnTo>
                <a:lnTo>
                  <a:pt x="80" y="409"/>
                </a:lnTo>
                <a:lnTo>
                  <a:pt x="0" y="517"/>
                </a:lnTo>
                <a:lnTo>
                  <a:pt x="236" y="903"/>
                </a:lnTo>
                <a:lnTo>
                  <a:pt x="236" y="766"/>
                </a:lnTo>
                <a:lnTo>
                  <a:pt x="295" y="759"/>
                </a:lnTo>
                <a:lnTo>
                  <a:pt x="353" y="747"/>
                </a:lnTo>
                <a:lnTo>
                  <a:pt x="411" y="733"/>
                </a:lnTo>
                <a:lnTo>
                  <a:pt x="467" y="713"/>
                </a:lnTo>
                <a:lnTo>
                  <a:pt x="522" y="691"/>
                </a:lnTo>
                <a:lnTo>
                  <a:pt x="575" y="665"/>
                </a:lnTo>
                <a:lnTo>
                  <a:pt x="626" y="635"/>
                </a:lnTo>
                <a:lnTo>
                  <a:pt x="676" y="601"/>
                </a:lnTo>
                <a:lnTo>
                  <a:pt x="724" y="564"/>
                </a:lnTo>
                <a:lnTo>
                  <a:pt x="768" y="525"/>
                </a:lnTo>
                <a:lnTo>
                  <a:pt x="811" y="481"/>
                </a:lnTo>
                <a:lnTo>
                  <a:pt x="849" y="435"/>
                </a:lnTo>
                <a:lnTo>
                  <a:pt x="884" y="387"/>
                </a:lnTo>
                <a:lnTo>
                  <a:pt x="916" y="337"/>
                </a:lnTo>
                <a:lnTo>
                  <a:pt x="945" y="284"/>
                </a:lnTo>
                <a:lnTo>
                  <a:pt x="970" y="231"/>
                </a:lnTo>
                <a:lnTo>
                  <a:pt x="991" y="174"/>
                </a:lnTo>
                <a:lnTo>
                  <a:pt x="1009" y="117"/>
                </a:lnTo>
                <a:lnTo>
                  <a:pt x="1023" y="58"/>
                </a:lnTo>
                <a:lnTo>
                  <a:pt x="1032" y="0"/>
                </a:lnTo>
                <a:lnTo>
                  <a:pt x="812" y="132"/>
                </a:lnTo>
                <a:lnTo>
                  <a:pt x="585" y="1"/>
                </a:lnTo>
              </a:path>
            </a:pathLst>
          </a:custGeom>
          <a:solidFill>
            <a:srgbClr val="CCECFF">
              <a:alpha val="89800"/>
            </a:srgbClr>
          </a:solidFill>
          <a:ln cap="flat" cmpd="sng" w="9525">
            <a:solidFill>
              <a:srgbClr val="A6A6A6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dir="2700000" dist="35921">
              <a:schemeClr val="lt2"/>
            </a:outerShdw>
          </a:effectLst>
        </p:spPr>
      </p:sp>
      <p:sp>
        <p:nvSpPr>
          <p:cNvPr id="292" name="Google Shape;292;g25f3caed412_0_0"/>
          <p:cNvSpPr/>
          <p:nvPr/>
        </p:nvSpPr>
        <p:spPr>
          <a:xfrm>
            <a:off x="5900760" y="3630600"/>
            <a:ext cx="460080" cy="448920"/>
          </a:xfrm>
          <a:custGeom>
            <a:rect b="b" l="l" r="r" t="t"/>
            <a:pathLst>
              <a:path extrusionOk="0" h="1075" w="930">
                <a:moveTo>
                  <a:pt x="929" y="645"/>
                </a:moveTo>
                <a:lnTo>
                  <a:pt x="887" y="634"/>
                </a:lnTo>
                <a:lnTo>
                  <a:pt x="847" y="620"/>
                </a:lnTo>
                <a:lnTo>
                  <a:pt x="807" y="603"/>
                </a:lnTo>
                <a:lnTo>
                  <a:pt x="771" y="582"/>
                </a:lnTo>
                <a:lnTo>
                  <a:pt x="735" y="557"/>
                </a:lnTo>
                <a:lnTo>
                  <a:pt x="703" y="529"/>
                </a:lnTo>
                <a:lnTo>
                  <a:pt x="673" y="497"/>
                </a:lnTo>
                <a:lnTo>
                  <a:pt x="648" y="465"/>
                </a:lnTo>
                <a:lnTo>
                  <a:pt x="624" y="428"/>
                </a:lnTo>
                <a:lnTo>
                  <a:pt x="607" y="398"/>
                </a:lnTo>
                <a:lnTo>
                  <a:pt x="594" y="366"/>
                </a:lnTo>
                <a:lnTo>
                  <a:pt x="583" y="332"/>
                </a:lnTo>
                <a:lnTo>
                  <a:pt x="577" y="298"/>
                </a:lnTo>
                <a:lnTo>
                  <a:pt x="575" y="264"/>
                </a:lnTo>
                <a:lnTo>
                  <a:pt x="576" y="229"/>
                </a:lnTo>
                <a:lnTo>
                  <a:pt x="748" y="229"/>
                </a:lnTo>
                <a:lnTo>
                  <a:pt x="360" y="0"/>
                </a:lnTo>
                <a:lnTo>
                  <a:pt x="0" y="236"/>
                </a:lnTo>
                <a:lnTo>
                  <a:pt x="136" y="237"/>
                </a:lnTo>
                <a:lnTo>
                  <a:pt x="141" y="299"/>
                </a:lnTo>
                <a:lnTo>
                  <a:pt x="150" y="362"/>
                </a:lnTo>
                <a:lnTo>
                  <a:pt x="165" y="422"/>
                </a:lnTo>
                <a:lnTo>
                  <a:pt x="182" y="483"/>
                </a:lnTo>
                <a:lnTo>
                  <a:pt x="204" y="541"/>
                </a:lnTo>
                <a:lnTo>
                  <a:pt x="231" y="598"/>
                </a:lnTo>
                <a:lnTo>
                  <a:pt x="262" y="653"/>
                </a:lnTo>
                <a:lnTo>
                  <a:pt x="296" y="704"/>
                </a:lnTo>
                <a:lnTo>
                  <a:pt x="333" y="752"/>
                </a:lnTo>
                <a:lnTo>
                  <a:pt x="374" y="797"/>
                </a:lnTo>
                <a:lnTo>
                  <a:pt x="419" y="841"/>
                </a:lnTo>
                <a:lnTo>
                  <a:pt x="465" y="880"/>
                </a:lnTo>
                <a:lnTo>
                  <a:pt x="514" y="917"/>
                </a:lnTo>
                <a:lnTo>
                  <a:pt x="566" y="951"/>
                </a:lnTo>
                <a:lnTo>
                  <a:pt x="620" y="980"/>
                </a:lnTo>
                <a:lnTo>
                  <a:pt x="675" y="1007"/>
                </a:lnTo>
                <a:lnTo>
                  <a:pt x="732" y="1029"/>
                </a:lnTo>
                <a:lnTo>
                  <a:pt x="790" y="1048"/>
                </a:lnTo>
                <a:lnTo>
                  <a:pt x="849" y="1062"/>
                </a:lnTo>
                <a:lnTo>
                  <a:pt x="910" y="1074"/>
                </a:lnTo>
                <a:lnTo>
                  <a:pt x="772" y="845"/>
                </a:lnTo>
                <a:lnTo>
                  <a:pt x="929" y="645"/>
                </a:lnTo>
              </a:path>
            </a:pathLst>
          </a:custGeom>
          <a:solidFill>
            <a:srgbClr val="CCECFF">
              <a:alpha val="89800"/>
            </a:srgbClr>
          </a:solidFill>
          <a:ln cap="flat" cmpd="sng" w="9525">
            <a:solidFill>
              <a:srgbClr val="A6A6A6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dir="2700000" dist="35921">
              <a:schemeClr val="lt2"/>
            </a:outerShdw>
          </a:effectLst>
        </p:spPr>
      </p:sp>
      <p:sp>
        <p:nvSpPr>
          <p:cNvPr id="293" name="Google Shape;293;g25f3caed412_0_0"/>
          <p:cNvSpPr/>
          <p:nvPr/>
        </p:nvSpPr>
        <p:spPr>
          <a:xfrm>
            <a:off x="6359400" y="3355920"/>
            <a:ext cx="466200" cy="445681"/>
          </a:xfrm>
          <a:custGeom>
            <a:rect b="b" l="l" r="r" t="t"/>
            <a:pathLst>
              <a:path extrusionOk="0" h="1065" w="943">
                <a:moveTo>
                  <a:pt x="554" y="1064"/>
                </a:moveTo>
                <a:lnTo>
                  <a:pt x="942" y="840"/>
                </a:lnTo>
                <a:lnTo>
                  <a:pt x="781" y="840"/>
                </a:lnTo>
                <a:lnTo>
                  <a:pt x="776" y="778"/>
                </a:lnTo>
                <a:lnTo>
                  <a:pt x="767" y="716"/>
                </a:lnTo>
                <a:lnTo>
                  <a:pt x="754" y="655"/>
                </a:lnTo>
                <a:lnTo>
                  <a:pt x="737" y="595"/>
                </a:lnTo>
                <a:lnTo>
                  <a:pt x="714" y="536"/>
                </a:lnTo>
                <a:lnTo>
                  <a:pt x="688" y="480"/>
                </a:lnTo>
                <a:lnTo>
                  <a:pt x="658" y="425"/>
                </a:lnTo>
                <a:lnTo>
                  <a:pt x="624" y="372"/>
                </a:lnTo>
                <a:lnTo>
                  <a:pt x="586" y="323"/>
                </a:lnTo>
                <a:lnTo>
                  <a:pt x="547" y="275"/>
                </a:lnTo>
                <a:lnTo>
                  <a:pt x="502" y="232"/>
                </a:lnTo>
                <a:lnTo>
                  <a:pt x="455" y="191"/>
                </a:lnTo>
                <a:lnTo>
                  <a:pt x="405" y="153"/>
                </a:lnTo>
                <a:lnTo>
                  <a:pt x="352" y="120"/>
                </a:lnTo>
                <a:lnTo>
                  <a:pt x="298" y="89"/>
                </a:lnTo>
                <a:lnTo>
                  <a:pt x="241" y="63"/>
                </a:lnTo>
                <a:lnTo>
                  <a:pt x="182" y="41"/>
                </a:lnTo>
                <a:lnTo>
                  <a:pt x="122" y="23"/>
                </a:lnTo>
                <a:lnTo>
                  <a:pt x="61" y="9"/>
                </a:lnTo>
                <a:lnTo>
                  <a:pt x="0" y="0"/>
                </a:lnTo>
                <a:lnTo>
                  <a:pt x="137" y="226"/>
                </a:lnTo>
                <a:lnTo>
                  <a:pt x="5" y="451"/>
                </a:lnTo>
                <a:lnTo>
                  <a:pt x="48" y="465"/>
                </a:lnTo>
                <a:lnTo>
                  <a:pt x="90" y="483"/>
                </a:lnTo>
                <a:lnTo>
                  <a:pt x="130" y="505"/>
                </a:lnTo>
                <a:lnTo>
                  <a:pt x="168" y="531"/>
                </a:lnTo>
                <a:lnTo>
                  <a:pt x="202" y="561"/>
                </a:lnTo>
                <a:lnTo>
                  <a:pt x="233" y="594"/>
                </a:lnTo>
                <a:lnTo>
                  <a:pt x="262" y="629"/>
                </a:lnTo>
                <a:lnTo>
                  <a:pt x="285" y="668"/>
                </a:lnTo>
                <a:lnTo>
                  <a:pt x="305" y="709"/>
                </a:lnTo>
                <a:lnTo>
                  <a:pt x="321" y="751"/>
                </a:lnTo>
                <a:lnTo>
                  <a:pt x="333" y="795"/>
                </a:lnTo>
                <a:lnTo>
                  <a:pt x="340" y="840"/>
                </a:lnTo>
                <a:lnTo>
                  <a:pt x="188" y="841"/>
                </a:lnTo>
                <a:lnTo>
                  <a:pt x="554" y="1064"/>
                </a:lnTo>
              </a:path>
            </a:pathLst>
          </a:custGeom>
          <a:solidFill>
            <a:srgbClr val="CCECFF">
              <a:alpha val="89800"/>
            </a:srgbClr>
          </a:solidFill>
          <a:ln cap="flat" cmpd="sng" w="9525">
            <a:solidFill>
              <a:srgbClr val="A6A6A6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dir="2700000" dist="35921">
              <a:schemeClr val="lt2"/>
            </a:outerShdw>
          </a:effectLst>
        </p:spPr>
      </p:sp>
      <p:sp>
        <p:nvSpPr>
          <p:cNvPr id="294" name="Google Shape;294;g25f3caed412_0_0"/>
          <p:cNvSpPr/>
          <p:nvPr/>
        </p:nvSpPr>
        <p:spPr>
          <a:xfrm>
            <a:off x="5322960" y="2779560"/>
            <a:ext cx="2090400" cy="888600"/>
          </a:xfrm>
          <a:prstGeom prst="rect">
            <a:avLst/>
          </a:prstGeom>
          <a:solidFill>
            <a:srgbClr val="CCFFFF">
              <a:alpha val="20000"/>
            </a:srgbClr>
          </a:solidFill>
          <a:ln cap="flat" cmpd="sng" w="12600">
            <a:solidFill>
              <a:srgbClr val="BFBFB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000">
                <a:solidFill>
                  <a:srgbClr val="0000CC"/>
                </a:solidFill>
              </a:rPr>
              <a:t>   [머신러닝 모델링]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900">
                <a:solidFill>
                  <a:schemeClr val="dk1"/>
                </a:solidFill>
              </a:rPr>
              <a:t>regression, Decision Tree,</a:t>
            </a:r>
            <a:endParaRPr sz="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</a:rPr>
              <a:t>     RandomForest,Gradient boost,</a:t>
            </a:r>
            <a:endParaRPr b="1" sz="1000">
              <a:solidFill>
                <a:srgbClr val="0000CC"/>
              </a:solidFill>
            </a:endParaRPr>
          </a:p>
        </p:txBody>
      </p:sp>
      <p:sp>
        <p:nvSpPr>
          <p:cNvPr id="295" name="Google Shape;295;g25f3caed412_0_0"/>
          <p:cNvSpPr/>
          <p:nvPr/>
        </p:nvSpPr>
        <p:spPr>
          <a:xfrm>
            <a:off x="6369120" y="3713040"/>
            <a:ext cx="1969500" cy="888600"/>
          </a:xfrm>
          <a:prstGeom prst="rect">
            <a:avLst/>
          </a:prstGeom>
          <a:solidFill>
            <a:srgbClr val="CCFFFF">
              <a:alpha val="20000"/>
            </a:srgbClr>
          </a:solidFill>
          <a:ln cap="flat" cmpd="sng" w="12600">
            <a:solidFill>
              <a:srgbClr val="BFBFB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[모델 수립/학습]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학습(Learning)</a:t>
            </a:r>
            <a:endParaRPr b="0" sz="900" strike="noStrike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하이퍼 파라미터 등의 조정</a:t>
            </a:r>
            <a:endParaRPr b="0" sz="9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6" name="Google Shape;296;g25f3caed412_0_0"/>
          <p:cNvSpPr/>
          <p:nvPr/>
        </p:nvSpPr>
        <p:spPr>
          <a:xfrm>
            <a:off x="4193580" y="2420873"/>
            <a:ext cx="4303500" cy="2319000"/>
          </a:xfrm>
          <a:prstGeom prst="roundRect">
            <a:avLst>
              <a:gd fmla="val 461" name="adj"/>
            </a:avLst>
          </a:prstGeom>
          <a:solidFill>
            <a:srgbClr val="FFCCFF">
              <a:alpha val="20000"/>
            </a:srgbClr>
          </a:solidFill>
          <a:ln cap="flat" cmpd="sng" w="12600">
            <a:solidFill>
              <a:srgbClr val="7F7F7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C00000"/>
                </a:solidFill>
              </a:rPr>
              <a:t>중고차 가격격</a:t>
            </a:r>
            <a:r>
              <a:rPr b="1" lang="en-US" sz="1000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예측 모형 개발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7" name="Google Shape;297;g25f3caed412_0_0"/>
          <p:cNvSpPr/>
          <p:nvPr/>
        </p:nvSpPr>
        <p:spPr>
          <a:xfrm>
            <a:off x="4392720" y="3711600"/>
            <a:ext cx="1914000" cy="890400"/>
          </a:xfrm>
          <a:prstGeom prst="rect">
            <a:avLst/>
          </a:prstGeom>
          <a:solidFill>
            <a:srgbClr val="CCFFFF">
              <a:alpha val="20000"/>
            </a:srgbClr>
          </a:solidFill>
          <a:ln cap="flat" cmpd="sng" w="12600">
            <a:solidFill>
              <a:srgbClr val="BFBFB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5f3caed412_0_0"/>
          <p:cNvSpPr/>
          <p:nvPr/>
        </p:nvSpPr>
        <p:spPr>
          <a:xfrm>
            <a:off x="2354400" y="3579840"/>
            <a:ext cx="1472700" cy="11250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550">
            <a:solidFill>
              <a:srgbClr val="A6A6A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5f3caed412_0_0"/>
          <p:cNvSpPr/>
          <p:nvPr/>
        </p:nvSpPr>
        <p:spPr>
          <a:xfrm>
            <a:off x="439560" y="3579840"/>
            <a:ext cx="1472700" cy="11250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550">
            <a:solidFill>
              <a:srgbClr val="A6A6A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5f3caed412_0_0"/>
          <p:cNvSpPr/>
          <p:nvPr/>
        </p:nvSpPr>
        <p:spPr>
          <a:xfrm>
            <a:off x="435213" y="2470118"/>
            <a:ext cx="1490400" cy="655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550">
            <a:solidFill>
              <a:srgbClr val="A6A6A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5f3caed412_0_0"/>
          <p:cNvSpPr/>
          <p:nvPr/>
        </p:nvSpPr>
        <p:spPr>
          <a:xfrm>
            <a:off x="426198" y="2676728"/>
            <a:ext cx="1472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9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02" name="Google Shape;302;g25f3caed412_0_0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5f3caed412_0_0"/>
          <p:cNvSpPr/>
          <p:nvPr/>
        </p:nvSpPr>
        <p:spPr>
          <a:xfrm>
            <a:off x="112680" y="274680"/>
            <a:ext cx="30477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Subject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04" name="Google Shape;304;g25f3caed41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5f3caed41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5f3caed41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5f3caed412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6760" y="239760"/>
            <a:ext cx="126720" cy="6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5f3caed412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8440" y="196920"/>
            <a:ext cx="153720" cy="8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5f3caed412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25f3caed412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5f3caed412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6200" y="438120"/>
            <a:ext cx="595080" cy="51084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25f3caed412_0_0"/>
          <p:cNvSpPr/>
          <p:nvPr/>
        </p:nvSpPr>
        <p:spPr>
          <a:xfrm>
            <a:off x="237600" y="36180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3" name="Google Shape;313;g25f3caed412_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25440" y="465120"/>
            <a:ext cx="493200" cy="45828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5f3caed412_0_0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5" name="Google Shape;315;g25f3caed412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12760" y="97776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5f3caed412_0_0"/>
          <p:cNvSpPr/>
          <p:nvPr/>
        </p:nvSpPr>
        <p:spPr>
          <a:xfrm>
            <a:off x="1432080" y="133200"/>
            <a:ext cx="228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5f3caed412_0_0"/>
          <p:cNvSpPr/>
          <p:nvPr/>
        </p:nvSpPr>
        <p:spPr>
          <a:xfrm>
            <a:off x="270000" y="1090440"/>
            <a:ext cx="1593850" cy="312737"/>
          </a:xfrm>
          <a:custGeom>
            <a:rect b="b" l="l" r="r" t="t"/>
            <a:pathLst>
              <a:path extrusionOk="0" h="312737" w="1593850">
                <a:moveTo>
                  <a:pt x="77524" y="0"/>
                </a:moveTo>
                <a:lnTo>
                  <a:pt x="1593850" y="0"/>
                </a:lnTo>
                <a:lnTo>
                  <a:pt x="1593850" y="0"/>
                </a:lnTo>
                <a:lnTo>
                  <a:pt x="1593850" y="235213"/>
                </a:lnTo>
                <a:cubicBezTo>
                  <a:pt x="1593850" y="278028"/>
                  <a:pt x="1559141" y="312737"/>
                  <a:pt x="1516326" y="312737"/>
                </a:cubicBezTo>
                <a:lnTo>
                  <a:pt x="0" y="312737"/>
                </a:lnTo>
                <a:lnTo>
                  <a:pt x="0" y="312737"/>
                </a:lnTo>
                <a:lnTo>
                  <a:pt x="0" y="77524"/>
                </a:lnTo>
                <a:cubicBezTo>
                  <a:pt x="0" y="34709"/>
                  <a:pt x="34709" y="0"/>
                  <a:pt x="77524" y="0"/>
                </a:cubicBezTo>
                <a:close/>
              </a:path>
            </a:pathLst>
          </a:custGeom>
          <a:solidFill>
            <a:srgbClr val="3760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5f3caed412_0_0"/>
          <p:cNvSpPr/>
          <p:nvPr/>
        </p:nvSpPr>
        <p:spPr>
          <a:xfrm>
            <a:off x="270000" y="1111320"/>
            <a:ext cx="1593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수행절차</a:t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9" name="Google Shape;319;g25f3caed412_0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98680" y="1263600"/>
            <a:ext cx="1625400" cy="9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5f3caed412_0_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64160" y="1263600"/>
            <a:ext cx="1326960" cy="9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5f3caed412_0_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699240" y="1263600"/>
            <a:ext cx="1587240" cy="97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25f3caed412_0_0"/>
          <p:cNvSpPr/>
          <p:nvPr/>
        </p:nvSpPr>
        <p:spPr>
          <a:xfrm>
            <a:off x="4365720" y="3836880"/>
            <a:ext cx="19221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[모델 예측 성능 확인]</a:t>
            </a:r>
            <a:endParaRPr b="1" sz="1000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CC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 결정계수 ,MSE</a:t>
            </a:r>
            <a:endParaRPr b="0" sz="9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23" name="Google Shape;323;g25f3caed412_0_0"/>
          <p:cNvSpPr/>
          <p:nvPr/>
        </p:nvSpPr>
        <p:spPr>
          <a:xfrm>
            <a:off x="2483450" y="3773575"/>
            <a:ext cx="1472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시각화 및 가설 검정</a:t>
            </a:r>
            <a:endParaRPr b="0" sz="9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24" name="Google Shape;324;g25f3caed412_0_0"/>
          <p:cNvSpPr/>
          <p:nvPr/>
        </p:nvSpPr>
        <p:spPr>
          <a:xfrm>
            <a:off x="450840" y="3920150"/>
            <a:ext cx="14982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데이터 품질 검증 및 정제</a:t>
            </a:r>
            <a:endParaRPr b="0" sz="9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25" name="Google Shape;325;g25f3caed412_0_0"/>
          <p:cNvSpPr/>
          <p:nvPr/>
        </p:nvSpPr>
        <p:spPr>
          <a:xfrm>
            <a:off x="1084320" y="3235320"/>
            <a:ext cx="218880" cy="188640"/>
          </a:xfrm>
          <a:prstGeom prst="flowChartMerge">
            <a:avLst/>
          </a:prstGeom>
          <a:solidFill>
            <a:schemeClr val="accent1">
              <a:alpha val="67060"/>
            </a:schemeClr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5f3caed412_0_0"/>
          <p:cNvSpPr/>
          <p:nvPr/>
        </p:nvSpPr>
        <p:spPr>
          <a:xfrm>
            <a:off x="2370275" y="4194715"/>
            <a:ext cx="14727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B050"/>
                </a:solidFill>
              </a:rPr>
              <a:t>(boxplot, scatter, ANOVA)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27" name="Google Shape;327;g25f3caed412_0_0"/>
          <p:cNvSpPr/>
          <p:nvPr/>
        </p:nvSpPr>
        <p:spPr>
          <a:xfrm>
            <a:off x="4129200" y="1630080"/>
            <a:ext cx="4377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2D050"/>
          </a:solidFill>
          <a:ln cap="flat" cmpd="sng" w="2555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5f3caed412_0_0"/>
          <p:cNvSpPr/>
          <p:nvPr/>
        </p:nvSpPr>
        <p:spPr>
          <a:xfrm>
            <a:off x="6126480" y="1901520"/>
            <a:ext cx="437700" cy="231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2D050"/>
          </a:solidFill>
          <a:ln cap="flat" cmpd="sng" w="2555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5f3caed412_0_0"/>
          <p:cNvSpPr/>
          <p:nvPr/>
        </p:nvSpPr>
        <p:spPr>
          <a:xfrm>
            <a:off x="426198" y="2652793"/>
            <a:ext cx="1472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데이터 수집 </a:t>
            </a:r>
            <a:endParaRPr b="1"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(</a:t>
            </a:r>
            <a:r>
              <a:rPr b="1" lang="en-US" sz="900"/>
              <a:t>Cars 데이터)</a:t>
            </a:r>
            <a:endParaRPr b="0" sz="9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0" name="Google Shape;330;g25f3caed412_0_0"/>
          <p:cNvSpPr/>
          <p:nvPr/>
        </p:nvSpPr>
        <p:spPr>
          <a:xfrm>
            <a:off x="6126480" y="1583280"/>
            <a:ext cx="4377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2D050"/>
          </a:solidFill>
          <a:ln cap="flat" cmpd="sng" w="2555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5f3caed412_0_0"/>
          <p:cNvSpPr/>
          <p:nvPr/>
        </p:nvSpPr>
        <p:spPr>
          <a:xfrm rot="-5400000">
            <a:off x="3947400" y="4077720"/>
            <a:ext cx="228240" cy="188640"/>
          </a:xfrm>
          <a:prstGeom prst="flowChartMerge">
            <a:avLst/>
          </a:prstGeom>
          <a:solidFill>
            <a:schemeClr val="accent1">
              <a:alpha val="67060"/>
            </a:schemeClr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5f3caed412_0_0"/>
          <p:cNvSpPr/>
          <p:nvPr/>
        </p:nvSpPr>
        <p:spPr>
          <a:xfrm>
            <a:off x="1504800" y="409680"/>
            <a:ext cx="3657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프로젝트 수행절차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3" name="Google Shape;333;g25f3caed412_0_0"/>
          <p:cNvSpPr/>
          <p:nvPr/>
        </p:nvSpPr>
        <p:spPr>
          <a:xfrm rot="-5400000">
            <a:off x="2037600" y="4077720"/>
            <a:ext cx="228240" cy="188640"/>
          </a:xfrm>
          <a:prstGeom prst="flowChartMerge">
            <a:avLst/>
          </a:prstGeom>
          <a:solidFill>
            <a:schemeClr val="accent1">
              <a:alpha val="67060"/>
            </a:schemeClr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g25f3caed412_0_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5f3caed412_0_0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2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6" name="Google Shape;336;g25f3caed412_0_0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5f3caed412_0_0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5f3caed412_0_0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9" name="Google Shape;339;g25f3caed412_0_0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40" name="Google Shape;340;g25f3caed412_0_0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5f3caed412_0_0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42" name="Google Shape;342;g25f3caed412_0_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25f3caed412_0_0"/>
          <p:cNvSpPr txBox="1"/>
          <p:nvPr/>
        </p:nvSpPr>
        <p:spPr>
          <a:xfrm>
            <a:off x="-300050" y="41461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B050"/>
                </a:solidFill>
              </a:rPr>
              <a:t>(결측치 대체 및 제거, </a:t>
            </a:r>
            <a:endParaRPr sz="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B050"/>
                </a:solidFill>
              </a:rPr>
              <a:t>이상치 처리, </a:t>
            </a:r>
            <a:endParaRPr sz="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B050"/>
                </a:solidFill>
              </a:rPr>
              <a:t>정규화)</a:t>
            </a:r>
            <a:endParaRPr sz="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5f3caed412_5_1274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g25f3caed412_5_1274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66" name="Google Shape;1166;g25f3caed412_5_1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g25f3caed412_5_12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g25f3caed412_5_12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g25f3caed412_5_12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g25f3caed412_5_12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g25f3caed412_5_12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g25f3caed412_5_12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g25f3caed412_5_12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g25f3caed412_5_1274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75" name="Google Shape;1175;g25f3caed412_5_127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g25f3caed412_5_1274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77" name="Google Shape;1177;g25f3caed412_5_1274"/>
          <p:cNvSpPr/>
          <p:nvPr/>
        </p:nvSpPr>
        <p:spPr>
          <a:xfrm>
            <a:off x="1504800" y="409675"/>
            <a:ext cx="5970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모델링 : </a:t>
            </a:r>
            <a:r>
              <a:rPr b="1" lang="en-US" sz="1800">
                <a:solidFill>
                  <a:schemeClr val="lt1"/>
                </a:solidFill>
              </a:rPr>
              <a:t>랜덤 포레스트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78" name="Google Shape;1178;g25f3caed412_5_127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g25f3caed412_5_1274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6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80" name="Google Shape;1180;g25f3caed412_5_1274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g25f3caed412_5_1274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g25f3caed412_5_1274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83" name="Google Shape;1183;g25f3caed412_5_1274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84" name="Google Shape;1184;g25f3caed412_5_1274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g25f3caed412_5_1274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86" name="Google Shape;1186;g25f3caed412_5_127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g25f3caed412_5_127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2400" y="1163280"/>
            <a:ext cx="8648699" cy="170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g25f3caed412_5_1274"/>
          <p:cNvSpPr txBox="1"/>
          <p:nvPr/>
        </p:nvSpPr>
        <p:spPr>
          <a:xfrm>
            <a:off x="3565075" y="2387813"/>
            <a:ext cx="44742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예측은 Training 스코어 0.908, Test는 0.892가 나왔습니다. 그랜디언트와 거의 유사한 성능이지만 그래디언트가 조금 더 높습니다. 나무의 개수는 여러 가지값을 수시로 넣어주면서 가장 높은 성능을 가진 100을 선정하였습니다.</a:t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89" name="Google Shape;1189;g25f3caed412_5_127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37601" y="2866049"/>
            <a:ext cx="2940439" cy="17027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g25f3caed412_5_1274"/>
          <p:cNvSpPr txBox="1"/>
          <p:nvPr/>
        </p:nvSpPr>
        <p:spPr>
          <a:xfrm>
            <a:off x="3565075" y="3453875"/>
            <a:ext cx="4474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변수 중요도는 Power와 Age가 가장 높은 변수로 나왔고, 그랜디언트때와 마찬가지로 Power가 압도적으로 높게 나왔습니다.</a:t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42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5f3caed412_5_1377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g25f3caed412_5_1377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98" name="Google Shape;1198;g25f3caed412_5_13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g25f3caed412_5_13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g25f3caed412_5_13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g25f3caed412_5_13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g25f3caed412_5_13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g25f3caed412_5_13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g25f3caed412_5_13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g25f3caed412_5_13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g25f3caed412_5_1377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207" name="Google Shape;1207;g25f3caed412_5_137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g25f3caed412_5_1377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09" name="Google Shape;1209;g25f3caed412_5_1377"/>
          <p:cNvSpPr/>
          <p:nvPr/>
        </p:nvSpPr>
        <p:spPr>
          <a:xfrm>
            <a:off x="1504800" y="409675"/>
            <a:ext cx="5970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모델 성능 비교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210" name="Google Shape;1210;g25f3caed412_5_137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g25f3caed412_5_1377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7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12" name="Google Shape;1212;g25f3caed412_5_1377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g25f3caed412_5_1377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g25f3caed412_5_1377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15" name="Google Shape;1215;g25f3caed412_5_1377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16" name="Google Shape;1216;g25f3caed412_5_1377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g25f3caed412_5_1377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218" name="Google Shape;1218;g25f3caed412_5_137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g25f3caed412_5_137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3205" y="1011240"/>
            <a:ext cx="2010960" cy="4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g25f3caed412_5_1377"/>
          <p:cNvSpPr/>
          <p:nvPr/>
        </p:nvSpPr>
        <p:spPr>
          <a:xfrm rot="5400000">
            <a:off x="184235" y="1087590"/>
            <a:ext cx="312600" cy="296700"/>
          </a:xfrm>
          <a:prstGeom prst="rtTriangle">
            <a:avLst/>
          </a:prstGeom>
          <a:gradFill>
            <a:gsLst>
              <a:gs pos="0">
                <a:srgbClr val="004A85"/>
              </a:gs>
              <a:gs pos="100000">
                <a:srgbClr val="004A8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21" name="Google Shape;1221;g25f3caed412_5_1377"/>
          <p:cNvGraphicFramePr/>
          <p:nvPr/>
        </p:nvGraphicFramePr>
        <p:xfrm>
          <a:off x="2456640" y="10777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{A996B70B-3F7A-42EF-80B0-B3E1B9B0832C}</a:tableStyleId>
              </a:tblPr>
              <a:tblGrid>
                <a:gridCol w="984250"/>
                <a:gridCol w="1485500"/>
                <a:gridCol w="1447625"/>
                <a:gridCol w="911625"/>
                <a:gridCol w="911625"/>
              </a:tblGrid>
              <a:tr h="242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Model</a:t>
                      </a:r>
                      <a:endParaRPr b="0" sz="1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Preproce</a:t>
                      </a:r>
                      <a:r>
                        <a:rPr b="1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r>
                        <a:rPr b="1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</a:t>
                      </a:r>
                      <a:endParaRPr b="0" sz="1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Hyper-parameter</a:t>
                      </a:r>
                      <a:endParaRPr b="0" sz="1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Train</a:t>
                      </a:r>
                      <a:endParaRPr b="1" sz="10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Score</a:t>
                      </a:r>
                      <a:endParaRPr b="1" sz="1000"/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C00000"/>
                          </a:solidFill>
                        </a:rPr>
                        <a:t>Test</a:t>
                      </a:r>
                      <a:endParaRPr b="1" sz="1000">
                        <a:solidFill>
                          <a:srgbClr val="C00000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C00000"/>
                          </a:solidFill>
                        </a:rPr>
                        <a:t>Score</a:t>
                      </a:r>
                      <a:endParaRPr b="1" sz="10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</a:tr>
              <a:tr h="245275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Regression</a:t>
                      </a:r>
                      <a:endParaRPr b="0" sz="1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Standardization</a:t>
                      </a:r>
                      <a:endParaRPr b="0" sz="9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Oulier</a:t>
                      </a:r>
                      <a:endParaRPr b="0" sz="9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Missing Value</a:t>
                      </a:r>
                      <a:endParaRPr sz="9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Derived Variable</a:t>
                      </a:r>
                      <a:endParaRPr sz="9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</a:t>
                      </a:r>
                      <a:r>
                        <a:rPr b="1" lang="en-US" sz="9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endParaRPr b="0" sz="9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0.656</a:t>
                      </a:r>
                      <a:endParaRPr b="0" sz="11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0.646</a:t>
                      </a:r>
                      <a:endParaRPr b="0" sz="11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850">
                <a:tc vMerge="1"/>
                <a:tc vMerge="1"/>
                <a:tc vMerge="1"/>
                <a:tc vMerge="1"/>
                <a:tc vMerge="1"/>
              </a:tr>
              <a:tr h="243850">
                <a:tc vMerge="1"/>
                <a:tc vMerge="1"/>
                <a:tc vMerge="1"/>
                <a:tc vMerge="1"/>
                <a:tc vMerge="1"/>
              </a:tr>
              <a:tr h="100000">
                <a:tc vMerge="1"/>
                <a:tc vMerge="1"/>
                <a:tc vMerge="1"/>
                <a:tc vMerge="1"/>
                <a:tc vMerge="1"/>
              </a:tr>
              <a:tr h="24385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Decision</a:t>
                      </a:r>
                      <a:endParaRPr b="0" sz="1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Tree</a:t>
                      </a:r>
                      <a:endParaRPr b="0" sz="1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Standardization</a:t>
                      </a:r>
                      <a:endParaRPr sz="9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Oulier</a:t>
                      </a:r>
                      <a:endParaRPr sz="9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Missing Value</a:t>
                      </a:r>
                      <a:endParaRPr sz="9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Derived Variable</a:t>
                      </a:r>
                      <a:endParaRPr sz="900"/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max_depth=10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min_samples_leaf=12</a:t>
                      </a:r>
                      <a:endParaRPr sz="800"/>
                    </a:p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min_samples_split=30</a:t>
                      </a:r>
                      <a:endParaRPr sz="800"/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100"/>
                        <a:t>851</a:t>
                      </a:r>
                      <a:endParaRPr b="0" sz="11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100"/>
                        <a:t>841</a:t>
                      </a:r>
                      <a:endParaRPr b="0" sz="11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850">
                <a:tc vMerge="1"/>
                <a:tc vMerge="1"/>
                <a:tc vMerge="1"/>
                <a:tc vMerge="1"/>
                <a:tc vMerge="1"/>
              </a:tr>
              <a:tr h="243850">
                <a:tc vMerge="1"/>
                <a:tc vMerge="1"/>
                <a:tc vMerge="1"/>
                <a:tc vMerge="1"/>
                <a:tc vMerge="1"/>
              </a:tr>
              <a:tr h="100000">
                <a:tc vMerge="1"/>
                <a:tc vMerge="1"/>
                <a:tc vMerge="1"/>
                <a:tc vMerge="1"/>
                <a:tc vMerge="1"/>
              </a:tr>
              <a:tr h="24385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</a:t>
                      </a:r>
                      <a:endParaRPr b="0" sz="10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Standardization</a:t>
                      </a:r>
                      <a:endParaRPr sz="9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Oulier</a:t>
                      </a:r>
                      <a:endParaRPr sz="9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Missing Value</a:t>
                      </a:r>
                      <a:endParaRPr sz="9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Derived Variable</a:t>
                      </a:r>
                      <a:endParaRPr sz="900"/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r>
                        <a:rPr lang="en-US" sz="800"/>
                        <a:t>_estimators</a:t>
                      </a:r>
                      <a:r>
                        <a:rPr b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: </a:t>
                      </a:r>
                      <a:r>
                        <a:rPr lang="en-US" sz="800"/>
                        <a:t>100</a:t>
                      </a:r>
                      <a:endParaRPr b="0" sz="8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max_depth=10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min_samples_leaf=3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min_samples_split=10</a:t>
                      </a:r>
                      <a:endParaRPr sz="800"/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</a:t>
                      </a:r>
                      <a:r>
                        <a:rPr lang="en-US" sz="1100"/>
                        <a:t>08</a:t>
                      </a:r>
                      <a:endParaRPr b="0" sz="11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100"/>
                        <a:t>892</a:t>
                      </a:r>
                      <a:endParaRPr b="0" sz="1100" u="none" cap="none" strike="noStrike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850">
                <a:tc vMerge="1"/>
                <a:tc vMerge="1"/>
                <a:tc vMerge="1"/>
                <a:tc vMerge="1"/>
                <a:tc vMerge="1"/>
              </a:tr>
              <a:tr h="243850">
                <a:tc vMerge="1"/>
                <a:tc vMerge="1"/>
                <a:tc vMerge="1"/>
                <a:tc vMerge="1"/>
                <a:tc vMerge="1"/>
              </a:tr>
              <a:tr h="100000">
                <a:tc vMerge="1"/>
                <a:tc vMerge="1"/>
                <a:tc vMerge="1"/>
                <a:tc vMerge="1"/>
                <a:tc vMerge="1"/>
              </a:tr>
              <a:tr h="280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Grident Boosting</a:t>
                      </a:r>
                      <a:endParaRPr b="1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Standardization</a:t>
                      </a:r>
                      <a:endParaRPr sz="9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Oulier</a:t>
                      </a:r>
                      <a:endParaRPr sz="9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Missing Value</a:t>
                      </a:r>
                      <a:endParaRPr sz="9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Derived Variable</a:t>
                      </a:r>
                      <a:endParaRPr sz="900"/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n_estimators : 100</a:t>
                      </a:r>
                      <a:endParaRPr sz="8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max_depth=6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min_samples_leaf=7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min_samples_split=20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learning rate =0.1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0000"/>
                          </a:solidFill>
                        </a:rPr>
                        <a:t>0.935</a:t>
                      </a:r>
                      <a:endParaRPr b="1" sz="11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FF0000"/>
                          </a:solidFill>
                        </a:rPr>
                        <a:t>0.903</a:t>
                      </a:r>
                      <a:endParaRPr b="1" sz="11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36000" marL="36000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22" name="Google Shape;1222;g25f3caed412_5_1377"/>
          <p:cNvSpPr/>
          <p:nvPr/>
        </p:nvSpPr>
        <p:spPr>
          <a:xfrm>
            <a:off x="199805" y="1050840"/>
            <a:ext cx="18759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모델 성능</a:t>
            </a:r>
            <a:endParaRPr b="0" sz="16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0"/>
          <p:cNvSpPr/>
          <p:nvPr/>
        </p:nvSpPr>
        <p:spPr>
          <a:xfrm flipH="1">
            <a:off x="7497780" y="2346480"/>
            <a:ext cx="1017300" cy="1560300"/>
          </a:xfrm>
          <a:prstGeom prst="curvedRightArrow">
            <a:avLst>
              <a:gd fmla="val 14557" name="adj1"/>
              <a:gd fmla="val 19839" name="adj2"/>
              <a:gd fmla="val 16200" name="adj3"/>
            </a:avLst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0"/>
          <p:cNvSpPr/>
          <p:nvPr/>
        </p:nvSpPr>
        <p:spPr>
          <a:xfrm>
            <a:off x="371520" y="2322360"/>
            <a:ext cx="1017360" cy="1561680"/>
          </a:xfrm>
          <a:prstGeom prst="curvedRightArrow">
            <a:avLst>
              <a:gd fmla="val 14565" name="adj1"/>
              <a:gd fmla="val 19841" name="adj2"/>
              <a:gd fmla="val 16200" name="adj3"/>
            </a:avLst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0"/>
          <p:cNvSpPr/>
          <p:nvPr/>
        </p:nvSpPr>
        <p:spPr>
          <a:xfrm>
            <a:off x="66600" y="274680"/>
            <a:ext cx="3352320" cy="3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결론 향후방향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31" name="Google Shape;1231;p10"/>
          <p:cNvSpPr/>
          <p:nvPr/>
        </p:nvSpPr>
        <p:spPr>
          <a:xfrm>
            <a:off x="54000" y="819000"/>
            <a:ext cx="8765640" cy="4572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2" name="Google Shape;123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6200" y="384120"/>
            <a:ext cx="595080" cy="51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4960" y="216000"/>
            <a:ext cx="194760" cy="1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10"/>
          <p:cNvSpPr/>
          <p:nvPr/>
        </p:nvSpPr>
        <p:spPr>
          <a:xfrm>
            <a:off x="1432080" y="133200"/>
            <a:ext cx="2282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40" name="Google Shape;1240;p10"/>
          <p:cNvSpPr/>
          <p:nvPr/>
        </p:nvSpPr>
        <p:spPr>
          <a:xfrm>
            <a:off x="237600" y="341280"/>
            <a:ext cx="819360" cy="53388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241" name="Google Shape;1241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10"/>
          <p:cNvSpPr/>
          <p:nvPr/>
        </p:nvSpPr>
        <p:spPr>
          <a:xfrm>
            <a:off x="1504800" y="409680"/>
            <a:ext cx="3657240" cy="3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프로젝트 결과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43" name="Google Shape;1243;p10"/>
          <p:cNvSpPr/>
          <p:nvPr/>
        </p:nvSpPr>
        <p:spPr>
          <a:xfrm>
            <a:off x="720720" y="1057320"/>
            <a:ext cx="3598560" cy="1728360"/>
          </a:xfrm>
          <a:prstGeom prst="roundRect">
            <a:avLst>
              <a:gd fmla="val 704" name="adj"/>
            </a:avLst>
          </a:prstGeom>
          <a:solidFill>
            <a:schemeClr val="lt1"/>
          </a:solidFill>
          <a:ln cap="flat" cmpd="sng" w="12600">
            <a:solidFill>
              <a:srgbClr val="0070C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10"/>
          <p:cNvSpPr/>
          <p:nvPr/>
        </p:nvSpPr>
        <p:spPr>
          <a:xfrm>
            <a:off x="720720" y="1065240"/>
            <a:ext cx="1539360" cy="228240"/>
          </a:xfrm>
          <a:prstGeom prst="roundRect">
            <a:avLst>
              <a:gd fmla="val 3086" name="adj"/>
            </a:avLst>
          </a:prstGeom>
          <a:solidFill>
            <a:srgbClr val="93CDDD"/>
          </a:solidFill>
          <a:ln cap="flat" cmpd="sng" w="12600">
            <a:solidFill>
              <a:srgbClr val="1AA8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10"/>
          <p:cNvSpPr/>
          <p:nvPr/>
        </p:nvSpPr>
        <p:spPr>
          <a:xfrm>
            <a:off x="4476600" y="1057325"/>
            <a:ext cx="3703800" cy="1728300"/>
          </a:xfrm>
          <a:prstGeom prst="roundRect">
            <a:avLst>
              <a:gd fmla="val 704" name="adj"/>
            </a:avLst>
          </a:prstGeom>
          <a:solidFill>
            <a:schemeClr val="lt1"/>
          </a:solidFill>
          <a:ln cap="flat" cmpd="sng" w="12600">
            <a:solidFill>
              <a:srgbClr val="0070C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0"/>
          <p:cNvSpPr/>
          <p:nvPr/>
        </p:nvSpPr>
        <p:spPr>
          <a:xfrm>
            <a:off x="4476600" y="1057320"/>
            <a:ext cx="1541160" cy="228240"/>
          </a:xfrm>
          <a:prstGeom prst="roundRect">
            <a:avLst>
              <a:gd fmla="val 3086" name="adj"/>
            </a:avLst>
          </a:prstGeom>
          <a:solidFill>
            <a:srgbClr val="93CDDD"/>
          </a:solidFill>
          <a:ln cap="flat" cmpd="sng" w="12600">
            <a:solidFill>
              <a:srgbClr val="1AA8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7" name="Google Shape;1247;p10"/>
          <p:cNvPicPr preferRelativeResize="0"/>
          <p:nvPr/>
        </p:nvPicPr>
        <p:blipFill rotWithShape="1">
          <a:blip r:embed="rId10">
            <a:alphaModFix/>
          </a:blip>
          <a:srcRect b="41494" l="35613" r="46038" t="39825"/>
          <a:stretch/>
        </p:blipFill>
        <p:spPr>
          <a:xfrm>
            <a:off x="4611600" y="1623960"/>
            <a:ext cx="248760" cy="2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10"/>
          <p:cNvSpPr/>
          <p:nvPr/>
        </p:nvSpPr>
        <p:spPr>
          <a:xfrm>
            <a:off x="4861080" y="1289160"/>
            <a:ext cx="33192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900">
                <a:solidFill>
                  <a:schemeClr val="dk1"/>
                </a:solidFill>
              </a:rPr>
              <a:t>중고차 가격을 예측하여 차량을 낮은 가격에 매입하고, 적정 가격에 판단한다면 Pos_Car(주)는 수익 창출 가능</a:t>
            </a:r>
            <a:endParaRPr sz="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49" name="Google Shape;1249;p10"/>
          <p:cNvSpPr/>
          <p:nvPr/>
        </p:nvSpPr>
        <p:spPr>
          <a:xfrm>
            <a:off x="4861075" y="1619275"/>
            <a:ext cx="40920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가설 검정을 통해 제조사별로 가격이 다른 것을 통계적으로 </a:t>
            </a:r>
            <a:endParaRPr b="1"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확인했기에 마케팅시, 고객의 needs에 맞는 가격의 브랜드 소개  </a:t>
            </a:r>
            <a:endParaRPr b="0" sz="9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50" name="Google Shape;1250;p10"/>
          <p:cNvSpPr/>
          <p:nvPr/>
        </p:nvSpPr>
        <p:spPr>
          <a:xfrm>
            <a:off x="4861080" y="1935000"/>
            <a:ext cx="3319200" cy="228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중고가 된 횟수에 따라 가격은 통계적으로 다르기에 차량 매입시 고려하여 구매 후 판매</a:t>
            </a:r>
            <a:endParaRPr b="0" sz="9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251" name="Google Shape;1251;p10"/>
          <p:cNvPicPr preferRelativeResize="0"/>
          <p:nvPr/>
        </p:nvPicPr>
        <p:blipFill rotWithShape="1">
          <a:blip r:embed="rId10">
            <a:alphaModFix/>
          </a:blip>
          <a:srcRect b="41494" l="35613" r="46038" t="39825"/>
          <a:stretch/>
        </p:blipFill>
        <p:spPr>
          <a:xfrm>
            <a:off x="4611600" y="1316160"/>
            <a:ext cx="248760" cy="2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0"/>
          <p:cNvSpPr/>
          <p:nvPr/>
        </p:nvSpPr>
        <p:spPr>
          <a:xfrm>
            <a:off x="4861080" y="2241720"/>
            <a:ext cx="3319200" cy="228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지역별로 중고 차량 가격이 다르므로 마케팅 전략으로 지역에 따라 소득에 맞는 차량을 추천 및 판매 </a:t>
            </a:r>
            <a:endParaRPr b="0" sz="9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253" name="Google Shape;1253;p10"/>
          <p:cNvPicPr preferRelativeResize="0"/>
          <p:nvPr/>
        </p:nvPicPr>
        <p:blipFill rotWithShape="1">
          <a:blip r:embed="rId10">
            <a:alphaModFix/>
          </a:blip>
          <a:srcRect b="41494" l="35613" r="46038" t="39825"/>
          <a:stretch/>
        </p:blipFill>
        <p:spPr>
          <a:xfrm>
            <a:off x="4611600" y="1941480"/>
            <a:ext cx="248760" cy="21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10"/>
          <p:cNvPicPr preferRelativeResize="0"/>
          <p:nvPr/>
        </p:nvPicPr>
        <p:blipFill rotWithShape="1">
          <a:blip r:embed="rId10">
            <a:alphaModFix/>
          </a:blip>
          <a:srcRect b="41494" l="35613" r="46038" t="39825"/>
          <a:stretch/>
        </p:blipFill>
        <p:spPr>
          <a:xfrm>
            <a:off x="4611600" y="2246400"/>
            <a:ext cx="248760" cy="2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0"/>
          <p:cNvSpPr/>
          <p:nvPr/>
        </p:nvSpPr>
        <p:spPr>
          <a:xfrm>
            <a:off x="2401920" y="2852640"/>
            <a:ext cx="3962160" cy="2009520"/>
          </a:xfrm>
          <a:prstGeom prst="roundRect">
            <a:avLst>
              <a:gd fmla="val 704" name="adj"/>
            </a:avLst>
          </a:prstGeom>
          <a:solidFill>
            <a:schemeClr val="lt1"/>
          </a:solidFill>
          <a:ln cap="flat" cmpd="sng" w="12600">
            <a:solidFill>
              <a:srgbClr val="0070C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0"/>
          <p:cNvSpPr/>
          <p:nvPr/>
        </p:nvSpPr>
        <p:spPr>
          <a:xfrm>
            <a:off x="2401920" y="2852640"/>
            <a:ext cx="1917360" cy="293400"/>
          </a:xfrm>
          <a:prstGeom prst="roundRect">
            <a:avLst>
              <a:gd fmla="val 3086" name="adj"/>
            </a:avLst>
          </a:prstGeom>
          <a:solidFill>
            <a:srgbClr val="93CDDD"/>
          </a:solidFill>
          <a:ln cap="flat" cmpd="sng" w="12600">
            <a:solidFill>
              <a:srgbClr val="1AA8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0"/>
          <p:cNvSpPr/>
          <p:nvPr/>
        </p:nvSpPr>
        <p:spPr>
          <a:xfrm>
            <a:off x="4486320" y="1042920"/>
            <a:ext cx="15411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기대효과</a:t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58" name="Google Shape;1258;p10"/>
          <p:cNvSpPr/>
          <p:nvPr/>
        </p:nvSpPr>
        <p:spPr>
          <a:xfrm>
            <a:off x="735120" y="1042920"/>
            <a:ext cx="15411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 </a:t>
            </a:r>
            <a:r>
              <a:rPr b="1" lang="en-US" sz="1200"/>
              <a:t>및 개선점</a:t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259" name="Google Shape;1259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68840" y="2981160"/>
            <a:ext cx="56628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67440" y="4064040"/>
            <a:ext cx="574200" cy="48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742000" y="4064040"/>
            <a:ext cx="472680" cy="48852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0"/>
          <p:cNvSpPr/>
          <p:nvPr/>
        </p:nvSpPr>
        <p:spPr>
          <a:xfrm>
            <a:off x="5167440" y="4052880"/>
            <a:ext cx="1047240" cy="487080"/>
          </a:xfrm>
          <a:prstGeom prst="rect">
            <a:avLst/>
          </a:prstGeom>
          <a:noFill/>
          <a:ln cap="flat" cmpd="sng" w="25550">
            <a:solidFill>
              <a:srgbClr val="37609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0"/>
          <p:cNvSpPr/>
          <p:nvPr/>
        </p:nvSpPr>
        <p:spPr>
          <a:xfrm>
            <a:off x="5568840" y="2981160"/>
            <a:ext cx="566280" cy="645840"/>
          </a:xfrm>
          <a:prstGeom prst="rect">
            <a:avLst/>
          </a:prstGeom>
          <a:noFill/>
          <a:ln cap="flat" cmpd="sng" w="25550">
            <a:solidFill>
              <a:srgbClr val="37609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0"/>
          <p:cNvSpPr/>
          <p:nvPr/>
        </p:nvSpPr>
        <p:spPr>
          <a:xfrm>
            <a:off x="5268960" y="2981160"/>
            <a:ext cx="315720" cy="395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65" name="Google Shape;1265;p10"/>
          <p:cNvSpPr/>
          <p:nvPr/>
        </p:nvSpPr>
        <p:spPr>
          <a:xfrm>
            <a:off x="5284800" y="2981160"/>
            <a:ext cx="283680" cy="261720"/>
          </a:xfrm>
          <a:prstGeom prst="rect">
            <a:avLst/>
          </a:prstGeom>
          <a:noFill/>
          <a:ln cap="flat" cmpd="sng" w="25550">
            <a:solidFill>
              <a:srgbClr val="37609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0"/>
          <p:cNvSpPr/>
          <p:nvPr/>
        </p:nvSpPr>
        <p:spPr>
          <a:xfrm>
            <a:off x="5616720" y="4554360"/>
            <a:ext cx="597960" cy="263160"/>
          </a:xfrm>
          <a:prstGeom prst="rect">
            <a:avLst/>
          </a:prstGeom>
          <a:noFill/>
          <a:ln cap="flat" cmpd="sng" w="25550">
            <a:solidFill>
              <a:srgbClr val="37609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0"/>
          <p:cNvSpPr/>
          <p:nvPr/>
        </p:nvSpPr>
        <p:spPr>
          <a:xfrm>
            <a:off x="5616720" y="4567320"/>
            <a:ext cx="631440" cy="24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실무자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68" name="Google Shape;1268;p10"/>
          <p:cNvSpPr/>
          <p:nvPr/>
        </p:nvSpPr>
        <p:spPr>
          <a:xfrm>
            <a:off x="5742000" y="3675240"/>
            <a:ext cx="3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0070C0"/>
            </a:solidFill>
            <a:prstDash val="solid"/>
            <a:miter lim="8000"/>
            <a:headEnd len="sm" w="sm" type="none"/>
            <a:tailEnd len="med" w="med" type="stealth"/>
          </a:ln>
        </p:spPr>
      </p:sp>
      <p:sp>
        <p:nvSpPr>
          <p:cNvPr id="1269" name="Google Shape;1269;p10"/>
          <p:cNvSpPr/>
          <p:nvPr/>
        </p:nvSpPr>
        <p:spPr>
          <a:xfrm>
            <a:off x="4319273" y="3538245"/>
            <a:ext cx="74590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0070C0"/>
            </a:solidFill>
            <a:prstDash val="solid"/>
            <a:miter lim="8000"/>
            <a:headEnd len="sm" w="sm" type="none"/>
            <a:tailEnd len="med" w="med" type="stealth"/>
          </a:ln>
        </p:spPr>
      </p:sp>
      <p:sp>
        <p:nvSpPr>
          <p:cNvPr id="1270" name="Google Shape;1270;p10"/>
          <p:cNvSpPr/>
          <p:nvPr/>
        </p:nvSpPr>
        <p:spPr>
          <a:xfrm>
            <a:off x="5781600" y="3689280"/>
            <a:ext cx="5268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최적조건  추천</a:t>
            </a:r>
            <a:endParaRPr b="0" sz="6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71" name="Google Shape;1271;p10"/>
          <p:cNvSpPr/>
          <p:nvPr/>
        </p:nvSpPr>
        <p:spPr>
          <a:xfrm>
            <a:off x="2408400" y="2857680"/>
            <a:ext cx="15411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최종모델</a:t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272" name="Google Shape;1272;p10"/>
          <p:cNvPicPr preferRelativeResize="0"/>
          <p:nvPr/>
        </p:nvPicPr>
        <p:blipFill rotWithShape="1">
          <a:blip r:embed="rId10">
            <a:alphaModFix/>
          </a:blip>
          <a:srcRect b="41494" l="35613" r="46038" t="39825"/>
          <a:stretch/>
        </p:blipFill>
        <p:spPr>
          <a:xfrm>
            <a:off x="828720" y="1424160"/>
            <a:ext cx="248760" cy="2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0"/>
          <p:cNvSpPr/>
          <p:nvPr/>
        </p:nvSpPr>
        <p:spPr>
          <a:xfrm>
            <a:off x="1062000" y="1766880"/>
            <a:ext cx="3261960" cy="3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현재도 높은 성능을 보이지만 Gridsearch를 통한 최적 파라미터를 확인 후 모델 개선이 가능하다고 판단</a:t>
            </a:r>
            <a:endParaRPr b="0" sz="9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274" name="Google Shape;1274;p10"/>
          <p:cNvPicPr preferRelativeResize="0"/>
          <p:nvPr/>
        </p:nvPicPr>
        <p:blipFill rotWithShape="1">
          <a:blip r:embed="rId10">
            <a:alphaModFix/>
          </a:blip>
          <a:srcRect b="41494" l="35613" r="46038" t="39825"/>
          <a:stretch/>
        </p:blipFill>
        <p:spPr>
          <a:xfrm>
            <a:off x="828720" y="1812960"/>
            <a:ext cx="248760" cy="2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10"/>
          <p:cNvSpPr/>
          <p:nvPr/>
        </p:nvSpPr>
        <p:spPr>
          <a:xfrm>
            <a:off x="1052652" y="1436750"/>
            <a:ext cx="3026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Test 가장 높은 Gradient Boosting 최종 모델 선정</a:t>
            </a:r>
            <a:endParaRPr b="0" sz="9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276" name="Google Shape;1276;p10"/>
          <p:cNvPicPr preferRelativeResize="0"/>
          <p:nvPr/>
        </p:nvPicPr>
        <p:blipFill rotWithShape="1">
          <a:blip r:embed="rId10">
            <a:alphaModFix/>
          </a:blip>
          <a:srcRect b="41494" l="35613" r="46038" t="39825"/>
          <a:stretch/>
        </p:blipFill>
        <p:spPr>
          <a:xfrm>
            <a:off x="828720" y="2238480"/>
            <a:ext cx="248760" cy="2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10"/>
          <p:cNvSpPr/>
          <p:nvPr/>
        </p:nvSpPr>
        <p:spPr>
          <a:xfrm>
            <a:off x="1079640" y="2214720"/>
            <a:ext cx="2410920" cy="3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278" name="Google Shape;1278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0"/>
          <p:cNvSpPr/>
          <p:nvPr/>
        </p:nvSpPr>
        <p:spPr>
          <a:xfrm>
            <a:off x="133200" y="429120"/>
            <a:ext cx="819360" cy="53388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</a:rPr>
              <a:t>08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80" name="Google Shape;1280;p10"/>
          <p:cNvSpPr/>
          <p:nvPr/>
        </p:nvSpPr>
        <p:spPr>
          <a:xfrm>
            <a:off x="0" y="4943520"/>
            <a:ext cx="8953200" cy="19008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0"/>
          <p:cNvSpPr/>
          <p:nvPr/>
        </p:nvSpPr>
        <p:spPr>
          <a:xfrm>
            <a:off x="-4680" y="4943520"/>
            <a:ext cx="1626840" cy="19008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0"/>
          <p:cNvSpPr/>
          <p:nvPr/>
        </p:nvSpPr>
        <p:spPr>
          <a:xfrm>
            <a:off x="-19080" y="4924440"/>
            <a:ext cx="1617480" cy="24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83" name="Google Shape;1283;p10"/>
          <p:cNvSpPr/>
          <p:nvPr/>
        </p:nvSpPr>
        <p:spPr>
          <a:xfrm>
            <a:off x="1598760" y="4919760"/>
            <a:ext cx="6459120" cy="24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84" name="Google Shape;1284;p10"/>
          <p:cNvSpPr/>
          <p:nvPr/>
        </p:nvSpPr>
        <p:spPr>
          <a:xfrm>
            <a:off x="7677000" y="4960800"/>
            <a:ext cx="1280880" cy="16488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0"/>
          <p:cNvSpPr/>
          <p:nvPr/>
        </p:nvSpPr>
        <p:spPr>
          <a:xfrm>
            <a:off x="7677000" y="4925880"/>
            <a:ext cx="1280880" cy="21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286" name="Google Shape;1286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10"/>
          <p:cNvSpPr/>
          <p:nvPr/>
        </p:nvSpPr>
        <p:spPr>
          <a:xfrm>
            <a:off x="2588225" y="3273369"/>
            <a:ext cx="1490400" cy="14592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550">
            <a:solidFill>
              <a:srgbClr val="A6A6A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0"/>
          <p:cNvSpPr/>
          <p:nvPr/>
        </p:nvSpPr>
        <p:spPr>
          <a:xfrm>
            <a:off x="2579198" y="3479990"/>
            <a:ext cx="1472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9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89" name="Google Shape;1289;p10"/>
          <p:cNvSpPr/>
          <p:nvPr/>
        </p:nvSpPr>
        <p:spPr>
          <a:xfrm>
            <a:off x="2597085" y="3849905"/>
            <a:ext cx="14727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Car 데이터 </a:t>
            </a:r>
            <a:endParaRPr b="1"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대량 유입</a:t>
            </a:r>
            <a:endParaRPr b="0" sz="9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90" name="Google Shape;1290;p10"/>
          <p:cNvSpPr/>
          <p:nvPr/>
        </p:nvSpPr>
        <p:spPr>
          <a:xfrm>
            <a:off x="1062013" y="2215618"/>
            <a:ext cx="32619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데이터 수가 너무 적었기 때문에 좀 더 많은 데이터를 유입시켜서 모델을 구축하면 더 성능이 향상될 것으로 판단 또한 모델 구축 시 핵심인자는 Power, Age로 판단</a:t>
            </a:r>
            <a:endParaRPr b="0" sz="9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25f3caed412_5_1419"/>
          <p:cNvSpPr/>
          <p:nvPr/>
        </p:nvSpPr>
        <p:spPr>
          <a:xfrm>
            <a:off x="66600" y="274680"/>
            <a:ext cx="33522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결론 향후방향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97" name="Google Shape;1297;g25f3caed412_5_1419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8" name="Google Shape;1298;g25f3caed412_5_14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g25f3caed412_5_14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g25f3caed412_5_14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g25f3caed412_5_14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g25f3caed412_5_14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6200" y="384120"/>
            <a:ext cx="595080" cy="51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g25f3caed412_5_14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g25f3caed412_5_14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4960" y="216000"/>
            <a:ext cx="194760" cy="1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g25f3caed412_5_1419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06" name="Google Shape;1306;g25f3caed412_5_1419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307" name="Google Shape;1307;g25f3caed412_5_14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g25f3caed412_5_1419"/>
          <p:cNvSpPr/>
          <p:nvPr/>
        </p:nvSpPr>
        <p:spPr>
          <a:xfrm>
            <a:off x="1504800" y="409680"/>
            <a:ext cx="3657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Lesion Learn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309" name="Google Shape;1309;g25f3caed412_5_14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g25f3caed412_5_1419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</a:rPr>
              <a:t>09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11" name="Google Shape;1311;g25f3caed412_5_1419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g25f3caed412_5_1419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g25f3caed412_5_1419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14" name="Google Shape;1314;g25f3caed412_5_1419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15" name="Google Shape;1315;g25f3caed412_5_1419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g25f3caed412_5_1419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317" name="Google Shape;1317;g25f3caed412_5_14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g25f3caed412_5_1419"/>
          <p:cNvSpPr/>
          <p:nvPr/>
        </p:nvSpPr>
        <p:spPr>
          <a:xfrm>
            <a:off x="808850" y="1196225"/>
            <a:ext cx="65220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실습을 통해서 배웠던 데이터 전처리, 가설검정, 모델 구축 및 평가 전체 과정을 한번에 사용하면서 데이터 분석이 어떻게 이루어지는지 확실하게 이해할 수 있었습니다.</a:t>
            </a:r>
            <a:endParaRPr b="0" sz="13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319" name="Google Shape;1319;g25f3caed412_5_1419"/>
          <p:cNvPicPr preferRelativeResize="0"/>
          <p:nvPr/>
        </p:nvPicPr>
        <p:blipFill rotWithShape="1">
          <a:blip r:embed="rId12">
            <a:alphaModFix/>
          </a:blip>
          <a:srcRect b="41494" l="35613" r="46038" t="39824"/>
          <a:stretch/>
        </p:blipFill>
        <p:spPr>
          <a:xfrm>
            <a:off x="418465" y="1265540"/>
            <a:ext cx="248760" cy="21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g25f3caed412_5_1419"/>
          <p:cNvPicPr preferRelativeResize="0"/>
          <p:nvPr/>
        </p:nvPicPr>
        <p:blipFill rotWithShape="1">
          <a:blip r:embed="rId12">
            <a:alphaModFix/>
          </a:blip>
          <a:srcRect b="41494" l="35613" r="46038" t="39824"/>
          <a:stretch/>
        </p:blipFill>
        <p:spPr>
          <a:xfrm>
            <a:off x="418465" y="1883565"/>
            <a:ext cx="248760" cy="21708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g25f3caed412_5_1419"/>
          <p:cNvSpPr txBox="1"/>
          <p:nvPr/>
        </p:nvSpPr>
        <p:spPr>
          <a:xfrm>
            <a:off x="808850" y="1799675"/>
            <a:ext cx="730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데이터 분석만 진행하는 것이 아닌 분석을 통한 인사이트를 도출하는 과정에서 다양한 사고를 할 수 있게 되었습니다.</a:t>
            </a:r>
            <a:endParaRPr b="1"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322" name="Google Shape;1322;g25f3caed412_5_1419"/>
          <p:cNvPicPr preferRelativeResize="0"/>
          <p:nvPr/>
        </p:nvPicPr>
        <p:blipFill rotWithShape="1">
          <a:blip r:embed="rId12">
            <a:alphaModFix/>
          </a:blip>
          <a:srcRect b="41494" l="35613" r="46038" t="39824"/>
          <a:stretch/>
        </p:blipFill>
        <p:spPr>
          <a:xfrm>
            <a:off x="418465" y="2732828"/>
            <a:ext cx="248760" cy="217080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g25f3caed412_5_1419"/>
          <p:cNvSpPr txBox="1"/>
          <p:nvPr/>
        </p:nvSpPr>
        <p:spPr>
          <a:xfrm>
            <a:off x="808850" y="2648938"/>
            <a:ext cx="730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데이터 분석하면서 통계적 지식과 분석 능력이 부족하여 결과에 대한 인사이트 도출에 어려움을 많이 겪었습니다.</a:t>
            </a:r>
            <a:endParaRPr b="1"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1"/>
          <p:cNvSpPr/>
          <p:nvPr/>
        </p:nvSpPr>
        <p:spPr>
          <a:xfrm>
            <a:off x="0" y="0"/>
            <a:ext cx="8953200" cy="52178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9" name="Google Shape;1329;p11"/>
          <p:cNvGrpSpPr/>
          <p:nvPr/>
        </p:nvGrpSpPr>
        <p:grpSpPr>
          <a:xfrm>
            <a:off x="0" y="0"/>
            <a:ext cx="8953200" cy="5142960"/>
            <a:chOff x="0" y="0"/>
            <a:chExt cx="8953200" cy="5142960"/>
          </a:xfrm>
        </p:grpSpPr>
        <p:pic>
          <p:nvPicPr>
            <p:cNvPr id="1330" name="Google Shape;1330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194200"/>
              <a:ext cx="8953200" cy="2948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1" name="Google Shape;1331;p11"/>
            <p:cNvPicPr preferRelativeResize="0"/>
            <p:nvPr/>
          </p:nvPicPr>
          <p:blipFill rotWithShape="1">
            <a:blip r:embed="rId4">
              <a:alphaModFix/>
            </a:blip>
            <a:srcRect b="26947" l="0" r="0" t="0"/>
            <a:stretch/>
          </p:blipFill>
          <p:spPr>
            <a:xfrm>
              <a:off x="5022360" y="0"/>
              <a:ext cx="3908520" cy="2193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p11"/>
            <p:cNvPicPr preferRelativeResize="0"/>
            <p:nvPr/>
          </p:nvPicPr>
          <p:blipFill rotWithShape="1">
            <a:blip r:embed="rId5">
              <a:alphaModFix/>
            </a:blip>
            <a:srcRect b="0" l="0" r="0" t="26953"/>
            <a:stretch/>
          </p:blipFill>
          <p:spPr>
            <a:xfrm>
              <a:off x="52560" y="0"/>
              <a:ext cx="3393720" cy="1869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3" name="Google Shape;1333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02120" y="1478520"/>
              <a:ext cx="315360" cy="241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4" name="Google Shape;1334;p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98360" y="786240"/>
              <a:ext cx="353160" cy="270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5" name="Google Shape;1335;p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16320" y="272880"/>
              <a:ext cx="281520" cy="215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6" name="Google Shape;1336;p11"/>
            <p:cNvSpPr/>
            <p:nvPr/>
          </p:nvSpPr>
          <p:spPr>
            <a:xfrm>
              <a:off x="2021400" y="1482480"/>
              <a:ext cx="5015160" cy="693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006600"/>
                  </a:solidFill>
                </a:rPr>
                <a:t>읽어주셔서</a:t>
              </a:r>
              <a:endParaRPr sz="3500">
                <a:solidFill>
                  <a:srgbClr val="006600"/>
                </a:solidFill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3500" strike="noStrike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감사합니다</a:t>
              </a:r>
              <a:endParaRPr b="0" sz="3500" strike="noStrike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"/>
          <p:cNvSpPr/>
          <p:nvPr/>
        </p:nvSpPr>
        <p:spPr>
          <a:xfrm>
            <a:off x="54000" y="819000"/>
            <a:ext cx="8765640" cy="4572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"/>
          <p:cNvSpPr/>
          <p:nvPr/>
        </p:nvSpPr>
        <p:spPr>
          <a:xfrm>
            <a:off x="57240" y="274680"/>
            <a:ext cx="4114440" cy="700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51" name="Google Shape;35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"/>
          <p:cNvSpPr/>
          <p:nvPr/>
        </p:nvSpPr>
        <p:spPr>
          <a:xfrm>
            <a:off x="237600" y="341280"/>
            <a:ext cx="819360" cy="53388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60" name="Google Shape;360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"/>
          <p:cNvSpPr/>
          <p:nvPr/>
        </p:nvSpPr>
        <p:spPr>
          <a:xfrm>
            <a:off x="1432080" y="133200"/>
            <a:ext cx="2282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2" name="Google Shape;362;p4"/>
          <p:cNvSpPr/>
          <p:nvPr/>
        </p:nvSpPr>
        <p:spPr>
          <a:xfrm>
            <a:off x="1504800" y="409680"/>
            <a:ext cx="3657240" cy="36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</a:t>
            </a:r>
            <a:r>
              <a:rPr b="1" lang="en-US" sz="1800">
                <a:solidFill>
                  <a:srgbClr val="FFFFFF"/>
                </a:solidFill>
              </a:rPr>
              <a:t>확인 및 결측치 처리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63" name="Google Shape;363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"/>
          <p:cNvSpPr/>
          <p:nvPr/>
        </p:nvSpPr>
        <p:spPr>
          <a:xfrm>
            <a:off x="133200" y="429120"/>
            <a:ext cx="819360" cy="53388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5" name="Google Shape;365;p4"/>
          <p:cNvSpPr/>
          <p:nvPr/>
        </p:nvSpPr>
        <p:spPr>
          <a:xfrm>
            <a:off x="0" y="4943520"/>
            <a:ext cx="8953200" cy="19008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"/>
          <p:cNvSpPr/>
          <p:nvPr/>
        </p:nvSpPr>
        <p:spPr>
          <a:xfrm>
            <a:off x="-4680" y="4943520"/>
            <a:ext cx="1626840" cy="19008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"/>
          <p:cNvSpPr/>
          <p:nvPr/>
        </p:nvSpPr>
        <p:spPr>
          <a:xfrm>
            <a:off x="-19080" y="4924440"/>
            <a:ext cx="1617480" cy="24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8" name="Google Shape;368;p4"/>
          <p:cNvSpPr/>
          <p:nvPr/>
        </p:nvSpPr>
        <p:spPr>
          <a:xfrm>
            <a:off x="1598760" y="4919760"/>
            <a:ext cx="6459120" cy="24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9" name="Google Shape;369;p4"/>
          <p:cNvSpPr/>
          <p:nvPr/>
        </p:nvSpPr>
        <p:spPr>
          <a:xfrm>
            <a:off x="7677000" y="4960800"/>
            <a:ext cx="1280880" cy="16488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"/>
          <p:cNvSpPr/>
          <p:nvPr/>
        </p:nvSpPr>
        <p:spPr>
          <a:xfrm>
            <a:off x="7677000" y="4925880"/>
            <a:ext cx="1280880" cy="21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71" name="Google Shape;371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2659" y="1025647"/>
            <a:ext cx="819350" cy="3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8125" y="1423860"/>
            <a:ext cx="3016198" cy="11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8125" y="3107225"/>
            <a:ext cx="6178533" cy="2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37600" y="3543143"/>
            <a:ext cx="8648700" cy="21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8850" y="3848446"/>
            <a:ext cx="4144266" cy="2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01174" y="2602525"/>
            <a:ext cx="7263622" cy="4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58849" y="4159425"/>
            <a:ext cx="8441826" cy="3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"/>
          <p:cNvSpPr txBox="1"/>
          <p:nvPr/>
        </p:nvSpPr>
        <p:spPr>
          <a:xfrm>
            <a:off x="3565075" y="1087125"/>
            <a:ext cx="53211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</a:rPr>
              <a:t>1. </a:t>
            </a:r>
            <a:r>
              <a:rPr b="1" lang="en-US" sz="900">
                <a:solidFill>
                  <a:schemeClr val="dk1"/>
                </a:solidFill>
              </a:rPr>
              <a:t>데이터 정보 확인하였습니다.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</a:rPr>
              <a:t>2.데이터 처리를 위해 Mileage, Engine, Power 단위 분리 및 숫자화하였습니다.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</a:rPr>
              <a:t>3.Name으로 그룹화하여 같은 모델의 차량에 대해서는 동일한 값이기 때문에 대체해주어 데이터를 조금 더 확보하였습니다.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</a:rPr>
              <a:t>4. 결측치 양이 너무 많아 데이터 변질 위험이 있어서  New_Price 변수 제거하였습니다.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</a:rPr>
              <a:t>5.Price 변수는 목표변수이므로 대체는 변질 위험이 있어결측행 제거해주었습니다.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</a:rPr>
              <a:t>6.전기차는 연비가 존재하지 않기에 </a:t>
            </a:r>
            <a:r>
              <a:rPr b="1" lang="en-US" sz="900">
                <a:solidFill>
                  <a:schemeClr val="dk1"/>
                </a:solidFill>
              </a:rPr>
              <a:t>Mileage 변수에 값이 없습니다. </a:t>
            </a:r>
            <a:r>
              <a:rPr b="1" lang="en-US" sz="900">
                <a:solidFill>
                  <a:schemeClr val="dk1"/>
                </a:solidFill>
              </a:rPr>
              <a:t>Mileage 변수 결측행 제거해주었습니다. 전기차량이 2대 밖에 없어서 차량 타입에 전기차타입도 없어졌습니다.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</a:rPr>
              <a:t>7. ‘Engine’,’Power’,’Seats’의 결측행들은 중복되는 것들이 많기에 결측행 제거를 선택하였습니다.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5f3caed412_5_91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5f3caed412_5_91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87" name="Google Shape;387;g25f3caed412_5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25f3caed412_5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25f3caed412_5_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5f3caed412_5_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5f3caed412_5_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5f3caed412_5_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25f3caed412_5_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5f3caed412_5_9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25f3caed412_5_91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96" name="Google Shape;396;g25f3caed412_5_9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5f3caed412_5_91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8" name="Google Shape;398;g25f3caed412_5_91"/>
          <p:cNvSpPr/>
          <p:nvPr/>
        </p:nvSpPr>
        <p:spPr>
          <a:xfrm>
            <a:off x="1504800" y="409680"/>
            <a:ext cx="3657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파생변수와 표준화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99" name="Google Shape;399;g25f3caed412_5_9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25f3caed412_5_91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1" name="Google Shape;401;g25f3caed412_5_91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25f3caed412_5_91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25f3caed412_5_91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4" name="Google Shape;404;g25f3caed412_5_91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5" name="Google Shape;405;g25f3caed412_5_91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25f3caed412_5_91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07" name="Google Shape;407;g25f3caed412_5_9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25f3caed412_5_9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2250" y="1252912"/>
            <a:ext cx="6828533" cy="4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5f3caed412_5_9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2500" y="1846245"/>
            <a:ext cx="8648698" cy="268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25f3caed412_5_9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2500" y="2267352"/>
            <a:ext cx="8648699" cy="300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25f3caed412_5_9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2250" y="2766637"/>
            <a:ext cx="3533775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25f3caed412_5_91"/>
          <p:cNvSpPr txBox="1"/>
          <p:nvPr/>
        </p:nvSpPr>
        <p:spPr>
          <a:xfrm>
            <a:off x="250350" y="3266275"/>
            <a:ext cx="4564500" cy="14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 변수에서 브랜드와 모델명으로 나눠주고, 겹치지않게 Name 변수를 제거해주었습니다. 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Year 변수에서 연도로 사용하기보다 차량 연식으로 바꿔서 사용하기에 분석에 편의하다고 판단하여서 Age변수로 바꿔주고, 사용된 변수는 제거해주었습니다.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3" name="Google Shape;413;g25f3caed412_5_9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646249" y="2719924"/>
            <a:ext cx="3964807" cy="14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5f3caed412_5_91"/>
          <p:cNvSpPr txBox="1"/>
          <p:nvPr/>
        </p:nvSpPr>
        <p:spPr>
          <a:xfrm>
            <a:off x="4646250" y="4059250"/>
            <a:ext cx="41862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표준화를 진행하고, 모델을 구축한 것보다 표준화를 하지않고, 만든 모델의 성능이 더 우수했으므로 안하고 모델을 구축하였습니다.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5f3caed412_5_123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5f3caed412_5_123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22" name="Google Shape;422;g25f3caed412_5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25f3caed412_5_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25f3caed412_5_1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25f3caed412_5_1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25f3caed412_5_1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25f3caed412_5_1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25f3caed412_5_1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25f3caed412_5_1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25f3caed412_5_123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31" name="Google Shape;431;g25f3caed412_5_1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5f3caed412_5_123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3" name="Google Shape;433;g25f3caed412_5_123"/>
          <p:cNvSpPr/>
          <p:nvPr/>
        </p:nvSpPr>
        <p:spPr>
          <a:xfrm>
            <a:off x="1504800" y="409680"/>
            <a:ext cx="3657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이상치 처리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34" name="Google Shape;434;g25f3caed412_5_1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25f3caed412_5_123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6" name="Google Shape;436;g25f3caed412_5_123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25f3caed412_5_123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25f3caed412_5_123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9" name="Google Shape;439;g25f3caed412_5_123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40" name="Google Shape;440;g25f3caed412_5_123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5f3caed412_5_123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42" name="Google Shape;442;g25f3caed412_5_1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25f3caed412_5_1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7599" y="1049578"/>
            <a:ext cx="3657301" cy="214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5f3caed412_5_1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9719" y="3276944"/>
            <a:ext cx="3046564" cy="3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25f3caed412_5_123"/>
          <p:cNvSpPr txBox="1"/>
          <p:nvPr/>
        </p:nvSpPr>
        <p:spPr>
          <a:xfrm>
            <a:off x="258850" y="3632150"/>
            <a:ext cx="40194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기본적으로 box-plot을 그리고, 오름차순과 내림차순을 통해 한번 더 이상치를 확인해주었습니다.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 "Price"변수에서 7.08. 즉 7천원짜리 차량은 이상치에 가깝다고 판단하여 삭제하였습니다</a:t>
            </a:r>
            <a:endParaRPr/>
          </a:p>
        </p:txBody>
      </p:sp>
      <p:sp>
        <p:nvSpPr>
          <p:cNvPr id="446" name="Google Shape;446;g25f3caed412_5_123"/>
          <p:cNvSpPr txBox="1"/>
          <p:nvPr/>
        </p:nvSpPr>
        <p:spPr>
          <a:xfrm>
            <a:off x="4602700" y="3190500"/>
            <a:ext cx="41145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3. "Kilometers_Driven"변수에서 약 650만이 되는 행이 1개 존재하기에 이상치로 판단하여 삭제하였습니다.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다른 변수에 대해서 이상치라고 보이는 값들도 일부 존재하였지만 데이터 수가 별로 없기에 확실한 이상치만 제거하였습니다.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47" name="Google Shape;447;g25f3caed412_5_1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374100" y="1280268"/>
            <a:ext cx="4445604" cy="1910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5f3caed412_5_155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5f3caed412_5_155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55" name="Google Shape;455;g25f3caed412_5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25f3caed412_5_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25f3caed412_5_1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25f3caed412_5_1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25f3caed412_5_1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25f3caed412_5_1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25f3caed412_5_1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5f3caed412_5_1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25f3caed412_5_155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64" name="Google Shape;464;g25f3caed412_5_1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25f3caed412_5_155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산업시스템공학과</a:t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6" name="Google Shape;466;g25f3caed412_5_155"/>
          <p:cNvSpPr/>
          <p:nvPr/>
        </p:nvSpPr>
        <p:spPr>
          <a:xfrm>
            <a:off x="1504800" y="409680"/>
            <a:ext cx="3657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이상치 제거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67" name="Google Shape;467;g25f3caed412_5_1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25f3caed412_5_155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3500">
                <a:solidFill>
                  <a:srgbClr val="FFFFFF"/>
                </a:solidFill>
              </a:rPr>
              <a:t>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9" name="Google Shape;469;g25f3caed412_5_155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5f3caed412_5_155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25f3caed412_5_155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2" name="Google Shape;472;g25f3caed412_5_155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3" name="Google Shape;473;g25f3caed412_5_155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25f3caed412_5_155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75" name="Google Shape;475;g25f3caed412_5_15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25f3caed412_5_15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7701" y="975885"/>
            <a:ext cx="3229799" cy="27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25f3caed412_5_155"/>
          <p:cNvSpPr txBox="1"/>
          <p:nvPr/>
        </p:nvSpPr>
        <p:spPr>
          <a:xfrm>
            <a:off x="588825" y="4110150"/>
            <a:ext cx="81708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2. 'Mileage'변수에서 연비가 0으로 출력되는 차량들이 존재합니다. 이에 대한 정보를 현재 얻을 수 없기에 대체보다 삭제 해주었습니다. 또한 중고 차량 연비가 30이 넘는 값도 이상치 의심이 되기에 iqr을 기준으로 제거해주었습니다. 왼쪽이 이상치 처리 전 scatter plot이고 오른쪽은 처리 후 입니다.</a:t>
            </a:r>
            <a:endParaRPr/>
          </a:p>
        </p:txBody>
      </p:sp>
      <p:pic>
        <p:nvPicPr>
          <p:cNvPr id="478" name="Google Shape;478;g25f3caed412_5_15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84550" y="1538817"/>
            <a:ext cx="2790150" cy="200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25f3caed412_5_15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842275" y="3717788"/>
            <a:ext cx="5487261" cy="3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5f3caed412_5_187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5f3caed412_5_187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87" name="Google Shape;487;g25f3caed412_5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25f3caed412_5_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25f3caed412_5_1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25f3caed412_5_1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25f3caed412_5_1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25f3caed412_5_1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25f3caed412_5_1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25f3caed412_5_1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25f3caed412_5_187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96" name="Google Shape;496;g25f3caed412_5_18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25f3caed412_5_187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98" name="Google Shape;498;g25f3caed412_5_187"/>
          <p:cNvSpPr/>
          <p:nvPr/>
        </p:nvSpPr>
        <p:spPr>
          <a:xfrm>
            <a:off x="1504800" y="409680"/>
            <a:ext cx="3657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시각화 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99" name="Google Shape;499;g25f3caed412_5_18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25f3caed412_5_187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01" name="Google Shape;501;g25f3caed412_5_187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25f3caed412_5_187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25f3caed412_5_187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04" name="Google Shape;504;g25f3caed412_5_187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05" name="Google Shape;505;g25f3caed412_5_187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25f3caed412_5_187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07" name="Google Shape;507;g25f3caed412_5_18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25f3caed412_5_18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9724" y="1247276"/>
            <a:ext cx="3757199" cy="272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25f3caed412_5_18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471600" y="1248938"/>
            <a:ext cx="3852075" cy="264562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25f3caed412_5_187"/>
          <p:cNvSpPr txBox="1"/>
          <p:nvPr/>
        </p:nvSpPr>
        <p:spPr>
          <a:xfrm>
            <a:off x="1626850" y="4086825"/>
            <a:ext cx="611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</a:rPr>
              <a:t>Age 변수에 대한 숫자를 분포로 확인해보았고, Owner_Type은 가격과 음의 상관관계가 있다고 생각하고, 중고가 된 횟수가 많아지면 가격이 낮은 경향이 있다고 보았습니다.</a:t>
            </a:r>
            <a:endParaRPr b="1" sz="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5f3caed412_5_254"/>
          <p:cNvSpPr/>
          <p:nvPr/>
        </p:nvSpPr>
        <p:spPr>
          <a:xfrm>
            <a:off x="54000" y="819000"/>
            <a:ext cx="8765700" cy="456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5f3caed412_5_254"/>
          <p:cNvSpPr/>
          <p:nvPr/>
        </p:nvSpPr>
        <p:spPr>
          <a:xfrm>
            <a:off x="57240" y="274680"/>
            <a:ext cx="41145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model – (1) Data set</a:t>
            </a:r>
            <a:endParaRPr b="0" sz="2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18" name="Google Shape;518;g25f3caed412_5_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53200" cy="89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25f3caed412_5_2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80" y="754200"/>
            <a:ext cx="1186920" cy="22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25f3caed412_5_2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120" y="447840"/>
            <a:ext cx="20649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25f3caed412_5_2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120" y="123840"/>
            <a:ext cx="26586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25f3caed412_5_2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7040" y="27000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25f3caed412_5_2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080" y="233280"/>
            <a:ext cx="194760" cy="1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25f3caed412_5_2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6360" y="196920"/>
            <a:ext cx="194760" cy="10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25f3caed412_5_2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0360" y="409680"/>
            <a:ext cx="610920" cy="425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25f3caed412_5_254"/>
          <p:cNvSpPr/>
          <p:nvPr/>
        </p:nvSpPr>
        <p:spPr>
          <a:xfrm>
            <a:off x="237600" y="34128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27" name="Google Shape;527;g25f3caed412_5_2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760" y="895320"/>
            <a:ext cx="275760" cy="11556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25f3caed412_5_254"/>
          <p:cNvSpPr/>
          <p:nvPr/>
        </p:nvSpPr>
        <p:spPr>
          <a:xfrm>
            <a:off x="1432080" y="133200"/>
            <a:ext cx="228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9" name="Google Shape;529;g25f3caed412_5_254"/>
          <p:cNvSpPr/>
          <p:nvPr/>
        </p:nvSpPr>
        <p:spPr>
          <a:xfrm>
            <a:off x="1504800" y="409680"/>
            <a:ext cx="3657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시각화</a:t>
            </a:r>
            <a:endParaRPr b="0" sz="1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30" name="Google Shape;530;g25f3caed412_5_2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9720" y="384120"/>
            <a:ext cx="52524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25f3caed412_5_254"/>
          <p:cNvSpPr/>
          <p:nvPr/>
        </p:nvSpPr>
        <p:spPr>
          <a:xfrm>
            <a:off x="133200" y="429120"/>
            <a:ext cx="819300" cy="5340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sz="35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32" name="Google Shape;532;g25f3caed412_5_254"/>
          <p:cNvSpPr/>
          <p:nvPr/>
        </p:nvSpPr>
        <p:spPr>
          <a:xfrm>
            <a:off x="0" y="4943520"/>
            <a:ext cx="8953200" cy="190200"/>
          </a:xfrm>
          <a:prstGeom prst="rect">
            <a:avLst/>
          </a:prstGeom>
          <a:solidFill>
            <a:schemeClr val="accent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25f3caed412_5_254"/>
          <p:cNvSpPr/>
          <p:nvPr/>
        </p:nvSpPr>
        <p:spPr>
          <a:xfrm>
            <a:off x="-4680" y="4943520"/>
            <a:ext cx="1626900" cy="1902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5f3caed412_5_254"/>
          <p:cNvSpPr/>
          <p:nvPr/>
        </p:nvSpPr>
        <p:spPr>
          <a:xfrm>
            <a:off x="-19080" y="4924440"/>
            <a:ext cx="16176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포스코 청년 AI 빅데이터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35" name="Google Shape;535;g25f3caed412_5_254"/>
          <p:cNvSpPr/>
          <p:nvPr/>
        </p:nvSpPr>
        <p:spPr>
          <a:xfrm>
            <a:off x="1598760" y="4919760"/>
            <a:ext cx="64590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</a:rPr>
              <a:t>인도 중고차 가격 예측 모델 개발 및 핵심인자 도출</a:t>
            </a:r>
            <a:endParaRPr b="0" sz="10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36" name="Google Shape;536;g25f3caed412_5_254"/>
          <p:cNvSpPr/>
          <p:nvPr/>
        </p:nvSpPr>
        <p:spPr>
          <a:xfrm>
            <a:off x="7677000" y="4960800"/>
            <a:ext cx="1281000" cy="165000"/>
          </a:xfrm>
          <a:prstGeom prst="rect">
            <a:avLst/>
          </a:prstGeom>
          <a:solidFill>
            <a:srgbClr val="C6D9F1"/>
          </a:solidFill>
          <a:ln cap="flat" cmpd="sng" w="25550">
            <a:solidFill>
              <a:srgbClr val="385D8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25f3caed412_5_254"/>
          <p:cNvSpPr/>
          <p:nvPr/>
        </p:nvSpPr>
        <p:spPr>
          <a:xfrm>
            <a:off x="7677000" y="4925880"/>
            <a:ext cx="12810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/ 12</a:t>
            </a:r>
            <a:endParaRPr b="0" sz="800" strike="noStrik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38" name="Google Shape;538;g25f3caed412_5_25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40" y="157320"/>
            <a:ext cx="1061640" cy="20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25f3caed412_5_25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2174" y="1320973"/>
            <a:ext cx="3811349" cy="261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25f3caed412_5_25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708200" y="1349414"/>
            <a:ext cx="3541826" cy="256005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25f3caed412_5_254"/>
          <p:cNvSpPr txBox="1"/>
          <p:nvPr/>
        </p:nvSpPr>
        <p:spPr>
          <a:xfrm>
            <a:off x="1298550" y="4197975"/>
            <a:ext cx="635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</a:rPr>
              <a:t>Power와 Price간의 산점도를 그려보았는데 약한 양의 상관관계가 있다고 판단하였고,  추가하여 왼쪽 사진은 Owner_Type 별로 산점도를 색을 바꿔서 시각화 해보았습니다.</a:t>
            </a:r>
            <a:endParaRPr b="1" sz="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2022-05-18T20:19:49Z</dcterms:created>
  <dc:creator>officegen</dc:creator>
</cp:coreProperties>
</file>